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sldIdLst>
    <p:sldId id="256" r:id="rId2"/>
    <p:sldId id="257" r:id="rId3"/>
    <p:sldId id="359" r:id="rId4"/>
    <p:sldId id="360" r:id="rId5"/>
    <p:sldId id="361" r:id="rId6"/>
    <p:sldId id="363" r:id="rId7"/>
    <p:sldId id="364" r:id="rId8"/>
    <p:sldId id="365" r:id="rId9"/>
    <p:sldId id="366" r:id="rId10"/>
    <p:sldId id="367" r:id="rId11"/>
    <p:sldId id="368" r:id="rId12"/>
    <p:sldId id="369" r:id="rId13"/>
    <p:sldId id="370" r:id="rId14"/>
    <p:sldId id="371" r:id="rId15"/>
    <p:sldId id="372" r:id="rId16"/>
    <p:sldId id="373" r:id="rId17"/>
    <p:sldId id="374" r:id="rId18"/>
    <p:sldId id="375" r:id="rId19"/>
    <p:sldId id="376" r:id="rId20"/>
    <p:sldId id="377" r:id="rId21"/>
    <p:sldId id="378" r:id="rId22"/>
    <p:sldId id="379" r:id="rId23"/>
    <p:sldId id="380" r:id="rId24"/>
    <p:sldId id="381" r:id="rId25"/>
    <p:sldId id="382" r:id="rId26"/>
    <p:sldId id="383" r:id="rId27"/>
    <p:sldId id="384" r:id="rId28"/>
    <p:sldId id="385" r:id="rId29"/>
    <p:sldId id="386" r:id="rId30"/>
    <p:sldId id="387" r:id="rId31"/>
    <p:sldId id="388" r:id="rId32"/>
    <p:sldId id="389" r:id="rId33"/>
    <p:sldId id="390" r:id="rId34"/>
    <p:sldId id="391" r:id="rId35"/>
    <p:sldId id="392" r:id="rId36"/>
    <p:sldId id="393" r:id="rId37"/>
    <p:sldId id="394" r:id="rId38"/>
    <p:sldId id="395" r:id="rId39"/>
    <p:sldId id="396" r:id="rId40"/>
    <p:sldId id="397" r:id="rId41"/>
    <p:sldId id="398" r:id="rId42"/>
    <p:sldId id="402" r:id="rId43"/>
    <p:sldId id="405" r:id="rId44"/>
    <p:sldId id="406" r:id="rId45"/>
    <p:sldId id="407" r:id="rId46"/>
    <p:sldId id="408" r:id="rId47"/>
    <p:sldId id="409" r:id="rId48"/>
    <p:sldId id="410"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52E5ED-9CA7-4EC3-969D-6783CE98D302}" type="datetimeFigureOut">
              <a:rPr lang="en-US" smtClean="0"/>
              <a:pPr/>
              <a:t>13/11/2014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8F2654-1012-437F-9CC2-61B7C8C01DA7}" type="slidenum">
              <a:rPr lang="en-US" smtClean="0"/>
              <a:pPr/>
              <a:t>‹#›</a:t>
            </a:fld>
            <a:endParaRPr lang="en-US"/>
          </a:p>
        </p:txBody>
      </p:sp>
    </p:spTree>
    <p:extLst>
      <p:ext uri="{BB962C8B-B14F-4D97-AF65-F5344CB8AC3E}">
        <p14:creationId xmlns:p14="http://schemas.microsoft.com/office/powerpoint/2010/main" val="2714781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0636108-D51D-45D3-B7E8-3B6801061544}" type="datetime1">
              <a:rPr lang="en-US" smtClean="0"/>
              <a:pPr/>
              <a:t>13/11/2014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972F82-D5BE-4C2E-8BB0-E4BBEA03D33F}" type="datetime1">
              <a:rPr lang="en-US" smtClean="0"/>
              <a:pPr/>
              <a:t>13/11/2014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9B3545-07FE-4C30-8FBB-90FE1E828054}" type="datetime1">
              <a:rPr lang="en-US" smtClean="0"/>
              <a:pPr/>
              <a:t>13/11/2014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01DFBE8-141E-4172-B159-4C95F8B73394}" type="datetime1">
              <a:rPr lang="en-US" smtClean="0"/>
              <a:pPr/>
              <a:t>13/11/2014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4559F09-77DC-4229-86FD-FC65D95F2E5B}" type="datetime1">
              <a:rPr lang="en-US" smtClean="0"/>
              <a:pPr/>
              <a:t>13/11/2014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277ED34-861A-4264-8F3A-D5D946237724}" type="datetime1">
              <a:rPr lang="en-US" smtClean="0"/>
              <a:pPr/>
              <a:t>13/11/2014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6FC594D-7A43-4655-815E-C7FDB82C8F3D}" type="datetime1">
              <a:rPr lang="en-US" smtClean="0"/>
              <a:pPr/>
              <a:t>13/11/2014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672050C-BF82-4C89-AC4E-0C46DC5910CA}" type="datetime1">
              <a:rPr lang="en-US" smtClean="0"/>
              <a:pPr/>
              <a:t>13/11/2014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D6A06E2-65C1-4B29-998C-98C254E40296}" type="datetime1">
              <a:rPr lang="en-US" smtClean="0"/>
              <a:pPr/>
              <a:t>13/11/2014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5E2ED79-6CD8-43A8-B22F-38C2A7457B2F}" type="datetime1">
              <a:rPr lang="en-US" smtClean="0"/>
              <a:pPr/>
              <a:t>13/11/2014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AF38BBE-DB0F-4691-B351-8170A1E9DAF5}" type="datetime1">
              <a:rPr lang="en-US" smtClean="0"/>
              <a:pPr/>
              <a:t>13/11/2014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70996F5-047C-46DC-B320-C5CF737BC8EA}" type="datetime1">
              <a:rPr lang="en-US" smtClean="0"/>
              <a:pPr/>
              <a:t>13/11/2014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640775"/>
            <a:ext cx="8229600" cy="3607625"/>
          </a:xfrm>
        </p:spPr>
        <p:txBody>
          <a:bodyPr>
            <a:normAutofit lnSpcReduction="10000"/>
          </a:bodyPr>
          <a:lstStyle/>
          <a:p>
            <a:endParaRPr lang="en-US" sz="3200" dirty="0"/>
          </a:p>
          <a:p>
            <a:r>
              <a:rPr lang="en-US" sz="3200" dirty="0"/>
              <a:t>AUDIT STAFF TRAINING WORKSHOP</a:t>
            </a:r>
          </a:p>
          <a:p>
            <a:r>
              <a:rPr lang="en-US" sz="3200" dirty="0"/>
              <a:t>13</a:t>
            </a:r>
            <a:r>
              <a:rPr lang="en-US" sz="3200" baseline="30000" dirty="0"/>
              <a:t>TH</a:t>
            </a:r>
            <a:r>
              <a:rPr lang="en-US" sz="3200" dirty="0"/>
              <a:t> – 14</a:t>
            </a:r>
            <a:r>
              <a:rPr lang="en-US" sz="3200" baseline="30000" dirty="0"/>
              <a:t>TH</a:t>
            </a:r>
            <a:r>
              <a:rPr lang="en-US" sz="3200" dirty="0"/>
              <a:t> NOVEMBER 2014, HILTON HOTEL NAIROBI</a:t>
            </a:r>
          </a:p>
          <a:p>
            <a:r>
              <a:rPr lang="en-US" sz="3200" dirty="0" smtClean="0"/>
              <a:t>General issues in performing an audit</a:t>
            </a:r>
          </a:p>
          <a:p>
            <a:endParaRPr lang="en-US" sz="3200" dirty="0"/>
          </a:p>
        </p:txBody>
      </p:sp>
      <p:sp>
        <p:nvSpPr>
          <p:cNvPr id="2" name="Title 1"/>
          <p:cNvSpPr>
            <a:spLocks noGrp="1"/>
          </p:cNvSpPr>
          <p:nvPr>
            <p:ph type="ctrTitle"/>
          </p:nvPr>
        </p:nvSpPr>
        <p:spPr>
          <a:xfrm>
            <a:off x="304800" y="381000"/>
            <a:ext cx="8534400" cy="1752600"/>
          </a:xfrm>
        </p:spPr>
        <p:txBody>
          <a:bodyPr/>
          <a:lstStyle/>
          <a:p>
            <a:r>
              <a:rPr lang="en-GB" dirty="0" smtClean="0"/>
              <a:t/>
            </a:r>
            <a:br>
              <a:rPr lang="en-GB" dirty="0" smtClean="0"/>
            </a:b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7" name="Picture 6" descr="ICPAK-Approved-logo (2)"/>
          <p:cNvPicPr/>
          <p:nvPr/>
        </p:nvPicPr>
        <p:blipFill>
          <a:blip r:embed="rId2" cstate="print"/>
          <a:srcRect/>
          <a:stretch>
            <a:fillRect/>
          </a:stretch>
        </p:blipFill>
        <p:spPr bwMode="auto">
          <a:xfrm>
            <a:off x="304800" y="381000"/>
            <a:ext cx="8534400" cy="18184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a:t>
            </a:r>
            <a:r>
              <a:rPr lang="en-GB" b="1" dirty="0" smtClean="0"/>
              <a:t>3. Audit Evidence</a:t>
            </a:r>
            <a:endParaRPr lang="en-GB" b="1" dirty="0"/>
          </a:p>
        </p:txBody>
      </p:sp>
      <p:sp>
        <p:nvSpPr>
          <p:cNvPr id="4" name="Content Placeholder 3"/>
          <p:cNvSpPr>
            <a:spLocks noGrp="1"/>
          </p:cNvSpPr>
          <p:nvPr>
            <p:ph sz="quarter" idx="1"/>
          </p:nvPr>
        </p:nvSpPr>
        <p:spPr/>
        <p:txBody>
          <a:bodyPr>
            <a:normAutofit fontScale="92500"/>
          </a:bodyPr>
          <a:lstStyle/>
          <a:p>
            <a:pPr marL="0" indent="0">
              <a:buNone/>
            </a:pPr>
            <a:r>
              <a:rPr lang="en-US" sz="4800" dirty="0"/>
              <a:t>The auditor should obtain </a:t>
            </a:r>
            <a:r>
              <a:rPr lang="en-US" sz="4800" b="1" dirty="0"/>
              <a:t>sufficient</a:t>
            </a:r>
            <a:r>
              <a:rPr lang="en-US" sz="4800" dirty="0"/>
              <a:t> </a:t>
            </a:r>
            <a:r>
              <a:rPr lang="en-US" sz="4800" dirty="0" smtClean="0"/>
              <a:t>and </a:t>
            </a:r>
            <a:r>
              <a:rPr lang="en-US" sz="4800" b="1" dirty="0" smtClean="0"/>
              <a:t>appropriate</a:t>
            </a:r>
            <a:r>
              <a:rPr lang="en-US" sz="4800" dirty="0" smtClean="0"/>
              <a:t> </a:t>
            </a:r>
            <a:r>
              <a:rPr lang="en-US" sz="4800" dirty="0"/>
              <a:t>audit evidence to be able to draw</a:t>
            </a:r>
          </a:p>
          <a:p>
            <a:pPr marL="0" indent="0">
              <a:buNone/>
            </a:pPr>
            <a:r>
              <a:rPr lang="en-US" sz="4800" dirty="0"/>
              <a:t>reasonable conclusions on which to base the audit opinion. (ISA 500)</a:t>
            </a: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553016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a:t>
            </a:r>
            <a:r>
              <a:rPr lang="en-GB" b="1" dirty="0" smtClean="0"/>
              <a:t>3. Audit Evidence</a:t>
            </a:r>
            <a:endParaRPr lang="en-GB" b="1"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pic>
        <p:nvPicPr>
          <p:cNvPr id="6" name="Picture 5"/>
          <p:cNvPicPr>
            <a:picLocks noChangeAspect="1"/>
          </p:cNvPicPr>
          <p:nvPr/>
        </p:nvPicPr>
        <p:blipFill>
          <a:blip r:embed="rId3"/>
          <a:stretch>
            <a:fillRect/>
          </a:stretch>
        </p:blipFill>
        <p:spPr>
          <a:xfrm>
            <a:off x="152400" y="1295399"/>
            <a:ext cx="8839200" cy="5334001"/>
          </a:xfrm>
          <a:prstGeom prst="rect">
            <a:avLst/>
          </a:prstGeom>
        </p:spPr>
      </p:pic>
    </p:spTree>
    <p:extLst>
      <p:ext uri="{BB962C8B-B14F-4D97-AF65-F5344CB8AC3E}">
        <p14:creationId xmlns:p14="http://schemas.microsoft.com/office/powerpoint/2010/main" val="3595341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a:t>
            </a:r>
            <a:r>
              <a:rPr lang="en-GB" b="1" dirty="0" smtClean="0"/>
              <a:t>3. Audit Evidence</a:t>
            </a:r>
            <a:endParaRPr lang="en-GB" b="1" dirty="0"/>
          </a:p>
        </p:txBody>
      </p:sp>
      <p:sp>
        <p:nvSpPr>
          <p:cNvPr id="4" name="Content Placeholder 3"/>
          <p:cNvSpPr>
            <a:spLocks noGrp="1"/>
          </p:cNvSpPr>
          <p:nvPr>
            <p:ph sz="quarter" idx="1"/>
          </p:nvPr>
        </p:nvSpPr>
        <p:spPr/>
        <p:txBody>
          <a:bodyPr>
            <a:normAutofit/>
          </a:bodyPr>
          <a:lstStyle/>
          <a:p>
            <a:pPr marL="0" indent="0">
              <a:buNone/>
            </a:pPr>
            <a:r>
              <a:rPr lang="en-US" sz="3200" dirty="0" smtClean="0"/>
              <a:t>Categories of procedures</a:t>
            </a:r>
          </a:p>
          <a:p>
            <a:pPr marL="0" indent="0">
              <a:buNone/>
            </a:pP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graphicFrame>
        <p:nvGraphicFramePr>
          <p:cNvPr id="3" name="Table 2"/>
          <p:cNvGraphicFramePr>
            <a:graphicFrameLocks noGrp="1"/>
          </p:cNvGraphicFramePr>
          <p:nvPr>
            <p:extLst>
              <p:ext uri="{D42A27DB-BD31-4B8C-83A1-F6EECF244321}">
                <p14:modId xmlns:p14="http://schemas.microsoft.com/office/powerpoint/2010/main" val="975303687"/>
              </p:ext>
            </p:extLst>
          </p:nvPr>
        </p:nvGraphicFramePr>
        <p:xfrm>
          <a:off x="152400" y="2057400"/>
          <a:ext cx="8839200" cy="4070461"/>
        </p:xfrm>
        <a:graphic>
          <a:graphicData uri="http://schemas.openxmlformats.org/drawingml/2006/table">
            <a:tbl>
              <a:tblPr firstRow="1" bandRow="1">
                <a:tableStyleId>{5C22544A-7EE6-4342-B048-85BDC9FD1C3A}</a:tableStyleId>
              </a:tblPr>
              <a:tblGrid>
                <a:gridCol w="1706409"/>
                <a:gridCol w="7132791"/>
              </a:tblGrid>
              <a:tr h="551985">
                <a:tc>
                  <a:txBody>
                    <a:bodyPr/>
                    <a:lstStyle/>
                    <a:p>
                      <a:r>
                        <a:rPr lang="en-US" dirty="0" smtClean="0"/>
                        <a:t>Category</a:t>
                      </a:r>
                      <a:endParaRPr lang="en-US" dirty="0"/>
                    </a:p>
                  </a:txBody>
                  <a:tcPr/>
                </a:tc>
                <a:tc>
                  <a:txBody>
                    <a:bodyPr/>
                    <a:lstStyle/>
                    <a:p>
                      <a:r>
                        <a:rPr lang="en-US" dirty="0" smtClean="0"/>
                        <a:t>Explanation</a:t>
                      </a:r>
                      <a:endParaRPr lang="en-US" dirty="0"/>
                    </a:p>
                  </a:txBody>
                  <a:tcPr/>
                </a:tc>
              </a:tr>
              <a:tr h="12768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baseline="0" dirty="0" smtClean="0">
                          <a:solidFill>
                            <a:schemeClr val="tx1"/>
                          </a:solidFill>
                          <a:latin typeface="+mn-lt"/>
                          <a:ea typeface="+mn-ea"/>
                          <a:cs typeface="+mn-cs"/>
                        </a:rPr>
                        <a:t>Risk assessment procedures</a:t>
                      </a:r>
                      <a:endParaRPr lang="en-US" dirty="0" smtClean="0">
                        <a:solidFill>
                          <a:schemeClr val="tx1"/>
                        </a:solidFill>
                      </a:endParaRPr>
                    </a:p>
                    <a:p>
                      <a:endParaRPr lang="en-US" dirty="0"/>
                    </a:p>
                  </a:txBody>
                  <a:tcPr/>
                </a:tc>
                <a:tc>
                  <a:txBody>
                    <a:bodyPr/>
                    <a:lstStyle/>
                    <a:p>
                      <a:r>
                        <a:rPr kumimoji="0" lang="en-US" sz="1800" b="0" i="0" u="none" strike="noStrike" kern="1200" baseline="0" dirty="0" smtClean="0">
                          <a:solidFill>
                            <a:schemeClr val="dk1"/>
                          </a:solidFill>
                          <a:latin typeface="+mn-lt"/>
                          <a:ea typeface="+mn-ea"/>
                          <a:cs typeface="+mn-cs"/>
                        </a:rPr>
                        <a:t>Procedures to obtain an understanding of the entity and its </a:t>
                      </a:r>
                      <a:r>
                        <a:rPr kumimoji="0" lang="en-US" sz="1800" b="0" i="0" u="none" strike="noStrike" kern="1200" baseline="0" dirty="0" smtClean="0">
                          <a:solidFill>
                            <a:schemeClr val="dk1"/>
                          </a:solidFill>
                          <a:latin typeface="+mn-lt"/>
                          <a:ea typeface="+mn-ea"/>
                          <a:cs typeface="+mn-cs"/>
                        </a:rPr>
                        <a:t>environment, including </a:t>
                      </a:r>
                      <a:r>
                        <a:rPr kumimoji="0" lang="en-US" sz="1800" b="0" i="0" u="none" strike="noStrike" kern="1200" baseline="0" dirty="0" smtClean="0">
                          <a:solidFill>
                            <a:schemeClr val="dk1"/>
                          </a:solidFill>
                          <a:latin typeface="+mn-lt"/>
                          <a:ea typeface="+mn-ea"/>
                          <a:cs typeface="+mn-cs"/>
                        </a:rPr>
                        <a:t>its internal control, to assess risks of material misstatement at </a:t>
                      </a:r>
                      <a:r>
                        <a:rPr kumimoji="0" lang="en-US" sz="1800" b="0" i="0" u="none" strike="noStrike" kern="1200" baseline="0" dirty="0" smtClean="0">
                          <a:solidFill>
                            <a:schemeClr val="dk1"/>
                          </a:solidFill>
                          <a:latin typeface="+mn-lt"/>
                          <a:ea typeface="+mn-ea"/>
                          <a:cs typeface="+mn-cs"/>
                        </a:rPr>
                        <a:t>the financial </a:t>
                      </a:r>
                      <a:r>
                        <a:rPr kumimoji="0" lang="en-US" sz="1800" b="0" i="0" u="none" strike="noStrike" kern="1200" baseline="0" dirty="0" smtClean="0">
                          <a:solidFill>
                            <a:schemeClr val="dk1"/>
                          </a:solidFill>
                          <a:latin typeface="+mn-lt"/>
                          <a:ea typeface="+mn-ea"/>
                          <a:cs typeface="+mn-cs"/>
                        </a:rPr>
                        <a:t>statement and assertion levels.</a:t>
                      </a:r>
                      <a:endParaRPr lang="en-US" dirty="0"/>
                    </a:p>
                  </a:txBody>
                  <a:tcPr/>
                </a:tc>
              </a:tr>
              <a:tr h="1295400">
                <a:tc>
                  <a:txBody>
                    <a:bodyPr/>
                    <a:lstStyle/>
                    <a:p>
                      <a:r>
                        <a:rPr kumimoji="0" lang="en-US" sz="1800" b="1" i="0" u="none" strike="noStrike" kern="1200" baseline="0" dirty="0" smtClean="0">
                          <a:solidFill>
                            <a:schemeClr val="dk1"/>
                          </a:solidFill>
                          <a:latin typeface="+mn-lt"/>
                          <a:ea typeface="+mn-ea"/>
                          <a:cs typeface="+mn-cs"/>
                        </a:rPr>
                        <a:t>Tests of controls</a:t>
                      </a:r>
                      <a:endParaRPr lang="en-US" dirty="0"/>
                    </a:p>
                  </a:txBody>
                  <a:tcPr/>
                </a:tc>
                <a:tc>
                  <a:txBody>
                    <a:bodyPr/>
                    <a:lstStyle/>
                    <a:p>
                      <a:r>
                        <a:rPr kumimoji="0" lang="en-US" sz="1800" b="0" i="0" u="none" strike="noStrike" kern="1200" baseline="0" dirty="0" smtClean="0">
                          <a:solidFill>
                            <a:schemeClr val="dk1"/>
                          </a:solidFill>
                          <a:latin typeface="+mn-lt"/>
                          <a:ea typeface="+mn-ea"/>
                          <a:cs typeface="+mn-cs"/>
                        </a:rPr>
                        <a:t>Procedures to test the operating effectiveness of controls in preventing, </a:t>
                      </a:r>
                      <a:r>
                        <a:rPr kumimoji="0" lang="en-US" sz="1800" b="0" i="0" u="none" strike="noStrike" kern="1200" baseline="0" dirty="0" smtClean="0">
                          <a:solidFill>
                            <a:schemeClr val="dk1"/>
                          </a:solidFill>
                          <a:latin typeface="+mn-lt"/>
                          <a:ea typeface="+mn-ea"/>
                          <a:cs typeface="+mn-cs"/>
                        </a:rPr>
                        <a:t>or detecting </a:t>
                      </a:r>
                      <a:r>
                        <a:rPr kumimoji="0" lang="en-US" sz="1800" b="0" i="0" u="none" strike="noStrike" kern="1200" baseline="0" dirty="0" smtClean="0">
                          <a:solidFill>
                            <a:schemeClr val="dk1"/>
                          </a:solidFill>
                          <a:latin typeface="+mn-lt"/>
                          <a:ea typeface="+mn-ea"/>
                          <a:cs typeface="+mn-cs"/>
                        </a:rPr>
                        <a:t>and correcting, material misstatements at the assertion level (</a:t>
                      </a:r>
                      <a:r>
                        <a:rPr kumimoji="0" lang="en-US" sz="1800" b="0" i="0" u="none" strike="noStrike" kern="1200" baseline="0" dirty="0" smtClean="0">
                          <a:solidFill>
                            <a:schemeClr val="dk1"/>
                          </a:solidFill>
                          <a:latin typeface="+mn-lt"/>
                          <a:ea typeface="+mn-ea"/>
                          <a:cs typeface="+mn-cs"/>
                        </a:rPr>
                        <a:t>when necessary </a:t>
                      </a:r>
                      <a:r>
                        <a:rPr kumimoji="0" lang="en-US" sz="1800" b="0" i="0" u="none" strike="noStrike" kern="1200" baseline="0" dirty="0" smtClean="0">
                          <a:solidFill>
                            <a:schemeClr val="dk1"/>
                          </a:solidFill>
                          <a:latin typeface="+mn-lt"/>
                          <a:ea typeface="+mn-ea"/>
                          <a:cs typeface="+mn-cs"/>
                        </a:rPr>
                        <a:t>or when the auditor has determined to do so).</a:t>
                      </a:r>
                      <a:endParaRPr lang="en-US" dirty="0"/>
                    </a:p>
                  </a:txBody>
                  <a:tcPr/>
                </a:tc>
              </a:tr>
              <a:tr h="946261">
                <a:tc>
                  <a:txBody>
                    <a:bodyPr/>
                    <a:lstStyle/>
                    <a:p>
                      <a:r>
                        <a:rPr kumimoji="0" lang="en-US" sz="1800" b="1" i="0" u="none" strike="noStrike" kern="1200" baseline="0" dirty="0" smtClean="0">
                          <a:solidFill>
                            <a:schemeClr val="dk1"/>
                          </a:solidFill>
                          <a:latin typeface="+mn-lt"/>
                          <a:ea typeface="+mn-ea"/>
                          <a:cs typeface="+mn-cs"/>
                        </a:rPr>
                        <a:t>Substantive procedures</a:t>
                      </a:r>
                      <a:endParaRPr lang="en-US" dirty="0"/>
                    </a:p>
                  </a:txBody>
                  <a:tcPr/>
                </a:tc>
                <a:tc>
                  <a:txBody>
                    <a:bodyPr/>
                    <a:lstStyle/>
                    <a:p>
                      <a:r>
                        <a:rPr kumimoji="0" lang="en-US" sz="1800" b="0" i="0" u="none" strike="noStrike" kern="1200" baseline="0" dirty="0" smtClean="0">
                          <a:solidFill>
                            <a:schemeClr val="dk1"/>
                          </a:solidFill>
                          <a:latin typeface="+mn-lt"/>
                          <a:ea typeface="+mn-ea"/>
                          <a:cs typeface="+mn-cs"/>
                        </a:rPr>
                        <a:t>Procedures to detect material misstatements at the assertion level and include </a:t>
                      </a:r>
                      <a:r>
                        <a:rPr kumimoji="0" lang="en-US" sz="1800" b="0" i="1" u="none" strike="noStrike" kern="1200" baseline="0" dirty="0" smtClean="0">
                          <a:solidFill>
                            <a:schemeClr val="dk1"/>
                          </a:solidFill>
                          <a:latin typeface="+mn-lt"/>
                          <a:ea typeface="+mn-ea"/>
                          <a:cs typeface="+mn-cs"/>
                        </a:rPr>
                        <a:t>tests of details </a:t>
                      </a:r>
                      <a:r>
                        <a:rPr kumimoji="0" lang="en-US" sz="1800" b="0" i="0" u="none" strike="noStrike" kern="1200" baseline="0" dirty="0" smtClean="0">
                          <a:solidFill>
                            <a:schemeClr val="dk1"/>
                          </a:solidFill>
                          <a:latin typeface="+mn-lt"/>
                          <a:ea typeface="+mn-ea"/>
                          <a:cs typeface="+mn-cs"/>
                        </a:rPr>
                        <a:t>of classes of transactions, account balances and disclosures and </a:t>
                      </a:r>
                      <a:r>
                        <a:rPr kumimoji="0" lang="en-US" sz="1800" b="0" i="1" u="none" strike="noStrike" kern="1200" baseline="0" dirty="0" smtClean="0">
                          <a:solidFill>
                            <a:schemeClr val="dk1"/>
                          </a:solidFill>
                          <a:latin typeface="+mn-lt"/>
                          <a:ea typeface="+mn-ea"/>
                          <a:cs typeface="+mn-cs"/>
                        </a:rPr>
                        <a:t>substantive analytical procedures</a:t>
                      </a:r>
                      <a:endParaRPr lang="en-US" dirty="0"/>
                    </a:p>
                  </a:txBody>
                  <a:tcPr/>
                </a:tc>
              </a:tr>
            </a:tbl>
          </a:graphicData>
        </a:graphic>
      </p:graphicFrame>
    </p:spTree>
    <p:extLst>
      <p:ext uri="{BB962C8B-B14F-4D97-AF65-F5344CB8AC3E}">
        <p14:creationId xmlns:p14="http://schemas.microsoft.com/office/powerpoint/2010/main" val="2135828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a:t>
            </a:r>
            <a:r>
              <a:rPr lang="en-GB" b="1" dirty="0" smtClean="0"/>
              <a:t>3. Audit Evidence</a:t>
            </a:r>
            <a:endParaRPr lang="en-GB" b="1" dirty="0"/>
          </a:p>
        </p:txBody>
      </p:sp>
      <p:sp>
        <p:nvSpPr>
          <p:cNvPr id="4" name="Content Placeholder 3"/>
          <p:cNvSpPr>
            <a:spLocks noGrp="1"/>
          </p:cNvSpPr>
          <p:nvPr>
            <p:ph sz="quarter" idx="1"/>
          </p:nvPr>
        </p:nvSpPr>
        <p:spPr/>
        <p:txBody>
          <a:bodyPr>
            <a:normAutofit/>
          </a:bodyPr>
          <a:lstStyle/>
          <a:p>
            <a:pPr marL="0" indent="0">
              <a:buNone/>
            </a:pPr>
            <a:r>
              <a:rPr lang="en-US" sz="3200" dirty="0" smtClean="0"/>
              <a:t>Procedures for obtaining evidence</a:t>
            </a:r>
          </a:p>
          <a:p>
            <a:pPr marL="0" indent="0">
              <a:buNone/>
            </a:pP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graphicFrame>
        <p:nvGraphicFramePr>
          <p:cNvPr id="3" name="Table 2"/>
          <p:cNvGraphicFramePr>
            <a:graphicFrameLocks noGrp="1"/>
          </p:cNvGraphicFramePr>
          <p:nvPr>
            <p:extLst>
              <p:ext uri="{D42A27DB-BD31-4B8C-83A1-F6EECF244321}">
                <p14:modId xmlns:p14="http://schemas.microsoft.com/office/powerpoint/2010/main" val="695245709"/>
              </p:ext>
            </p:extLst>
          </p:nvPr>
        </p:nvGraphicFramePr>
        <p:xfrm>
          <a:off x="228600" y="2057401"/>
          <a:ext cx="8607552" cy="4267199"/>
        </p:xfrm>
        <a:graphic>
          <a:graphicData uri="http://schemas.openxmlformats.org/drawingml/2006/table">
            <a:tbl>
              <a:tblPr firstRow="1" bandRow="1">
                <a:tableStyleId>{5C22544A-7EE6-4342-B048-85BDC9FD1C3A}</a:tableStyleId>
              </a:tblPr>
              <a:tblGrid>
                <a:gridCol w="1661690"/>
                <a:gridCol w="6945862"/>
              </a:tblGrid>
              <a:tr h="490117">
                <a:tc>
                  <a:txBody>
                    <a:bodyPr/>
                    <a:lstStyle/>
                    <a:p>
                      <a:r>
                        <a:rPr lang="en-US" dirty="0" smtClean="0"/>
                        <a:t>Procedure</a:t>
                      </a:r>
                      <a:endParaRPr lang="en-US" dirty="0"/>
                    </a:p>
                  </a:txBody>
                  <a:tcPr/>
                </a:tc>
                <a:tc>
                  <a:txBody>
                    <a:bodyPr/>
                    <a:lstStyle/>
                    <a:p>
                      <a:r>
                        <a:rPr lang="en-US" dirty="0" smtClean="0"/>
                        <a:t>Explanation</a:t>
                      </a:r>
                      <a:endParaRPr lang="en-US" dirty="0"/>
                    </a:p>
                  </a:txBody>
                  <a:tcPr/>
                </a:tc>
              </a:tr>
              <a:tr h="660090">
                <a:tc>
                  <a:txBody>
                    <a:bodyPr/>
                    <a:lstStyle/>
                    <a:p>
                      <a:r>
                        <a:rPr kumimoji="0" lang="en-US" sz="1800" b="1" i="0" u="none" strike="noStrike" kern="1200" baseline="0" dirty="0" smtClean="0">
                          <a:solidFill>
                            <a:schemeClr val="dk1"/>
                          </a:solidFill>
                          <a:latin typeface="+mn-lt"/>
                          <a:ea typeface="+mn-ea"/>
                          <a:cs typeface="+mn-cs"/>
                        </a:rPr>
                        <a:t>A</a:t>
                      </a:r>
                      <a:r>
                        <a:rPr kumimoji="0" lang="en-US" sz="1800" b="0" i="0" u="none" strike="noStrike" kern="1200" baseline="0" dirty="0" smtClean="0">
                          <a:solidFill>
                            <a:schemeClr val="dk1"/>
                          </a:solidFill>
                          <a:latin typeface="+mn-lt"/>
                          <a:ea typeface="+mn-ea"/>
                          <a:cs typeface="+mn-cs"/>
                        </a:rPr>
                        <a:t>nalytical procedures</a:t>
                      </a:r>
                      <a:endParaRPr lang="en-US" dirty="0"/>
                    </a:p>
                  </a:txBody>
                  <a:tcPr/>
                </a:tc>
                <a:tc>
                  <a:txBody>
                    <a:bodyPr/>
                    <a:lstStyle/>
                    <a:p>
                      <a:r>
                        <a:rPr lang="en-US" dirty="0" smtClean="0"/>
                        <a:t>Check plausibility</a:t>
                      </a:r>
                      <a:r>
                        <a:rPr lang="en-US" baseline="0" dirty="0" smtClean="0"/>
                        <a:t> of financial statement figures e.g. use of ratios</a:t>
                      </a:r>
                      <a:endParaRPr lang="en-US" dirty="0"/>
                    </a:p>
                  </a:txBody>
                  <a:tcPr/>
                </a:tc>
              </a:tr>
              <a:tr h="676592">
                <a:tc>
                  <a:txBody>
                    <a:bodyPr/>
                    <a:lstStyle/>
                    <a:p>
                      <a:r>
                        <a:rPr lang="en-US" dirty="0" smtClean="0"/>
                        <a:t>Enquiry</a:t>
                      </a:r>
                      <a:r>
                        <a:rPr lang="en-US" baseline="0" dirty="0" smtClean="0"/>
                        <a:t> and confirmation</a:t>
                      </a:r>
                      <a:endParaRPr lang="en-US" dirty="0"/>
                    </a:p>
                  </a:txBody>
                  <a:tcPr/>
                </a:tc>
                <a:tc>
                  <a:txBody>
                    <a:bodyPr/>
                    <a:lstStyle/>
                    <a:p>
                      <a:r>
                        <a:rPr lang="en-US" dirty="0" smtClean="0"/>
                        <a:t>Seeking information from parties</a:t>
                      </a:r>
                      <a:r>
                        <a:rPr lang="en-US" baseline="0" dirty="0" smtClean="0"/>
                        <a:t> within and outside the organization</a:t>
                      </a:r>
                      <a:endParaRPr lang="en-US" dirty="0"/>
                    </a:p>
                  </a:txBody>
                  <a:tcPr/>
                </a:tc>
              </a:tr>
              <a:tr h="840201">
                <a:tc>
                  <a:txBody>
                    <a:bodyPr/>
                    <a:lstStyle/>
                    <a:p>
                      <a:r>
                        <a:rPr lang="en-US" dirty="0" smtClean="0"/>
                        <a:t>Inspection</a:t>
                      </a:r>
                      <a:endParaRPr lang="en-US" dirty="0"/>
                    </a:p>
                  </a:txBody>
                  <a:tcPr/>
                </a:tc>
                <a:tc>
                  <a:txBody>
                    <a:bodyPr/>
                    <a:lstStyle/>
                    <a:p>
                      <a:r>
                        <a:rPr lang="en-US" dirty="0" smtClean="0"/>
                        <a:t>Examining records,</a:t>
                      </a:r>
                      <a:r>
                        <a:rPr lang="en-US" baseline="0" dirty="0" smtClean="0"/>
                        <a:t> documents and assets</a:t>
                      </a:r>
                      <a:endParaRPr lang="en-US" dirty="0"/>
                    </a:p>
                  </a:txBody>
                  <a:tcPr/>
                </a:tc>
              </a:tr>
              <a:tr h="685799">
                <a:tc>
                  <a:txBody>
                    <a:bodyPr/>
                    <a:lstStyle/>
                    <a:p>
                      <a:r>
                        <a:rPr lang="en-US" dirty="0" smtClean="0"/>
                        <a:t>Observation</a:t>
                      </a:r>
                      <a:endParaRPr lang="en-US" dirty="0"/>
                    </a:p>
                  </a:txBody>
                  <a:tcPr/>
                </a:tc>
                <a:tc>
                  <a:txBody>
                    <a:bodyPr/>
                    <a:lstStyle/>
                    <a:p>
                      <a:r>
                        <a:rPr lang="en-US" dirty="0" smtClean="0"/>
                        <a:t>Looking</a:t>
                      </a:r>
                      <a:r>
                        <a:rPr lang="en-US" baseline="0" dirty="0" smtClean="0"/>
                        <a:t> at a process or transaction</a:t>
                      </a:r>
                      <a:endParaRPr lang="en-US" dirty="0"/>
                    </a:p>
                  </a:txBody>
                  <a:tcPr/>
                </a:tc>
              </a:tr>
              <a:tr h="840201">
                <a:tc>
                  <a:txBody>
                    <a:bodyPr/>
                    <a:lstStyle/>
                    <a:p>
                      <a:r>
                        <a:rPr lang="en-US" dirty="0" smtClean="0"/>
                        <a:t>Recalculation</a:t>
                      </a:r>
                      <a:endParaRPr lang="en-US" dirty="0"/>
                    </a:p>
                  </a:txBody>
                  <a:tcPr/>
                </a:tc>
                <a:tc>
                  <a:txBody>
                    <a:bodyPr/>
                    <a:lstStyle/>
                    <a:p>
                      <a:r>
                        <a:rPr kumimoji="0" lang="en-US" sz="1800" b="0" i="0" u="none" strike="noStrike" kern="1200" baseline="0" dirty="0" smtClean="0">
                          <a:solidFill>
                            <a:schemeClr val="dk1"/>
                          </a:solidFill>
                          <a:latin typeface="+mn-lt"/>
                          <a:ea typeface="+mn-ea"/>
                          <a:cs typeface="+mn-cs"/>
                        </a:rPr>
                        <a:t>Checking the arithmetical accuracy of documents </a:t>
                      </a:r>
                      <a:r>
                        <a:rPr kumimoji="0" lang="en-US" sz="1800" b="0" i="0" u="none" strike="noStrike" kern="1200" baseline="0" dirty="0" smtClean="0">
                          <a:solidFill>
                            <a:schemeClr val="dk1"/>
                          </a:solidFill>
                          <a:latin typeface="+mn-lt"/>
                          <a:ea typeface="+mn-ea"/>
                          <a:cs typeface="+mn-cs"/>
                        </a:rPr>
                        <a:t>or records </a:t>
                      </a:r>
                      <a:r>
                        <a:rPr kumimoji="0" lang="en-US" sz="1800" b="0" i="0" u="none" strike="noStrike" kern="1200" baseline="0" dirty="0" smtClean="0">
                          <a:solidFill>
                            <a:schemeClr val="dk1"/>
                          </a:solidFill>
                          <a:latin typeface="+mn-lt"/>
                          <a:ea typeface="+mn-ea"/>
                          <a:cs typeface="+mn-cs"/>
                        </a:rPr>
                        <a:t>and the auditor's independent execution </a:t>
                      </a:r>
                      <a:r>
                        <a:rPr kumimoji="0" lang="en-US" sz="1800" b="0" i="0" u="none" strike="noStrike" kern="1200" baseline="0" dirty="0" smtClean="0">
                          <a:solidFill>
                            <a:schemeClr val="dk1"/>
                          </a:solidFill>
                          <a:latin typeface="+mn-lt"/>
                          <a:ea typeface="+mn-ea"/>
                          <a:cs typeface="+mn-cs"/>
                        </a:rPr>
                        <a:t>of procedures </a:t>
                      </a:r>
                      <a:r>
                        <a:rPr kumimoji="0" lang="en-US" sz="1800" b="0" i="0" u="none" strike="noStrike" kern="1200" baseline="0" dirty="0" smtClean="0">
                          <a:solidFill>
                            <a:schemeClr val="dk1"/>
                          </a:solidFill>
                          <a:latin typeface="+mn-lt"/>
                          <a:ea typeface="+mn-ea"/>
                          <a:cs typeface="+mn-cs"/>
                        </a:rPr>
                        <a:t>and </a:t>
                      </a:r>
                      <a:r>
                        <a:rPr kumimoji="0" lang="en-US" sz="1800" b="0" i="0" u="none" strike="noStrike" kern="1200" baseline="0" dirty="0" smtClean="0">
                          <a:solidFill>
                            <a:schemeClr val="dk1"/>
                          </a:solidFill>
                          <a:latin typeface="+mn-lt"/>
                          <a:ea typeface="+mn-ea"/>
                          <a:cs typeface="+mn-cs"/>
                        </a:rPr>
                        <a:t>re-performance </a:t>
                      </a:r>
                      <a:r>
                        <a:rPr kumimoji="0" lang="en-US" sz="1800" b="0" i="0" u="none" strike="noStrike" kern="1200" baseline="0" dirty="0" smtClean="0">
                          <a:solidFill>
                            <a:schemeClr val="dk1"/>
                          </a:solidFill>
                          <a:latin typeface="+mn-lt"/>
                          <a:ea typeface="+mn-ea"/>
                          <a:cs typeface="+mn-cs"/>
                        </a:rPr>
                        <a:t>of controls.</a:t>
                      </a:r>
                      <a:endParaRPr lang="en-US" dirty="0"/>
                    </a:p>
                  </a:txBody>
                  <a:tcPr/>
                </a:tc>
              </a:tr>
            </a:tbl>
          </a:graphicData>
        </a:graphic>
      </p:graphicFrame>
    </p:spTree>
    <p:extLst>
      <p:ext uri="{BB962C8B-B14F-4D97-AF65-F5344CB8AC3E}">
        <p14:creationId xmlns:p14="http://schemas.microsoft.com/office/powerpoint/2010/main" val="2253338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ISA 315: The auditor must understand the accounting system and control environment in order to determine the audit approach:</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143926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Elements of Internal Control;</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graphicFrame>
        <p:nvGraphicFramePr>
          <p:cNvPr id="3" name="Table 2"/>
          <p:cNvGraphicFramePr>
            <a:graphicFrameLocks noGrp="1"/>
          </p:cNvGraphicFramePr>
          <p:nvPr>
            <p:extLst/>
          </p:nvPr>
        </p:nvGraphicFramePr>
        <p:xfrm>
          <a:off x="301752" y="2286001"/>
          <a:ext cx="8534400" cy="3871671"/>
        </p:xfrm>
        <a:graphic>
          <a:graphicData uri="http://schemas.openxmlformats.org/drawingml/2006/table">
            <a:tbl>
              <a:tblPr firstRow="1" bandRow="1">
                <a:tableStyleId>{5C22544A-7EE6-4342-B048-85BDC9FD1C3A}</a:tableStyleId>
              </a:tblPr>
              <a:tblGrid>
                <a:gridCol w="3493179"/>
                <a:gridCol w="5041221"/>
              </a:tblGrid>
              <a:tr h="609599">
                <a:tc>
                  <a:txBody>
                    <a:bodyPr/>
                    <a:lstStyle/>
                    <a:p>
                      <a:r>
                        <a:rPr lang="en-US" dirty="0" smtClean="0"/>
                        <a:t>Element</a:t>
                      </a:r>
                      <a:endParaRPr lang="en-US" dirty="0"/>
                    </a:p>
                  </a:txBody>
                  <a:tcPr/>
                </a:tc>
                <a:tc>
                  <a:txBody>
                    <a:bodyPr/>
                    <a:lstStyle/>
                    <a:p>
                      <a:r>
                        <a:rPr lang="en-US" dirty="0" smtClean="0"/>
                        <a:t>Key Issues</a:t>
                      </a:r>
                      <a:endParaRPr lang="en-US" dirty="0"/>
                    </a:p>
                  </a:txBody>
                  <a:tcPr/>
                </a:tc>
              </a:tr>
              <a:tr h="2046547">
                <a:tc>
                  <a:txBody>
                    <a:bodyPr/>
                    <a:lstStyle/>
                    <a:p>
                      <a:r>
                        <a:rPr lang="en-US" dirty="0" smtClean="0"/>
                        <a:t>Control Environment (Governance and Management functions)</a:t>
                      </a:r>
                      <a:endParaRPr lang="en-US" dirty="0"/>
                    </a:p>
                  </a:txBody>
                  <a:tcPr/>
                </a:tc>
                <a:tc>
                  <a:txBody>
                    <a:bodyPr/>
                    <a:lstStyle/>
                    <a:p>
                      <a:pPr marL="342900" indent="-342900">
                        <a:buAutoNum type="arabicPeriod"/>
                      </a:pPr>
                      <a:r>
                        <a:rPr lang="en-US" dirty="0" smtClean="0"/>
                        <a:t>Communication and Enforcement</a:t>
                      </a:r>
                    </a:p>
                    <a:p>
                      <a:pPr marL="342900" indent="-342900">
                        <a:buAutoNum type="arabicPeriod"/>
                      </a:pPr>
                      <a:r>
                        <a:rPr lang="en-US" dirty="0" smtClean="0"/>
                        <a:t>Commitment to competence</a:t>
                      </a:r>
                    </a:p>
                    <a:p>
                      <a:pPr marL="342900" indent="-342900">
                        <a:buAutoNum type="arabicPeriod"/>
                      </a:pPr>
                      <a:r>
                        <a:rPr lang="en-US" dirty="0" smtClean="0"/>
                        <a:t>Participation</a:t>
                      </a:r>
                      <a:r>
                        <a:rPr lang="en-US" baseline="0" dirty="0" smtClean="0"/>
                        <a:t> of those charged with govern.</a:t>
                      </a:r>
                    </a:p>
                    <a:p>
                      <a:pPr marL="342900" indent="-342900">
                        <a:buAutoNum type="arabicPeriod"/>
                      </a:pPr>
                      <a:r>
                        <a:rPr lang="en-US" baseline="0" dirty="0" smtClean="0"/>
                        <a:t>Management Philosophy</a:t>
                      </a:r>
                    </a:p>
                    <a:p>
                      <a:pPr marL="342900" indent="-342900">
                        <a:buAutoNum type="arabicPeriod"/>
                      </a:pPr>
                      <a:r>
                        <a:rPr lang="en-US" baseline="0" dirty="0" smtClean="0"/>
                        <a:t>Organizational Structure</a:t>
                      </a:r>
                    </a:p>
                    <a:p>
                      <a:pPr marL="342900" indent="-342900">
                        <a:buAutoNum type="arabicPeriod"/>
                      </a:pPr>
                      <a:r>
                        <a:rPr lang="en-US" baseline="0" dirty="0" smtClean="0"/>
                        <a:t>Assignment of authority and responsibility</a:t>
                      </a:r>
                    </a:p>
                    <a:p>
                      <a:pPr marL="342900" indent="-342900">
                        <a:buAutoNum type="arabicPeriod"/>
                      </a:pPr>
                      <a:r>
                        <a:rPr lang="en-US" baseline="0" dirty="0" smtClean="0"/>
                        <a:t>Human resource policies and practices</a:t>
                      </a:r>
                      <a:endParaRPr lang="en-US" dirty="0"/>
                    </a:p>
                  </a:txBody>
                  <a:tcPr/>
                </a:tc>
              </a:tr>
              <a:tr h="1215525">
                <a:tc>
                  <a:txBody>
                    <a:bodyPr/>
                    <a:lstStyle/>
                    <a:p>
                      <a:r>
                        <a:rPr lang="en-US" dirty="0" smtClean="0"/>
                        <a:t>Risk Assessment</a:t>
                      </a:r>
                      <a:r>
                        <a:rPr lang="en-US" baseline="0" dirty="0" smtClean="0"/>
                        <a:t> process</a:t>
                      </a:r>
                      <a:endParaRPr lang="en-US" dirty="0"/>
                    </a:p>
                  </a:txBody>
                  <a:tcPr/>
                </a:tc>
                <a:tc>
                  <a:txBody>
                    <a:bodyPr/>
                    <a:lstStyle/>
                    <a:p>
                      <a:pPr marL="342900" indent="-342900">
                        <a:buAutoNum type="arabicPeriod"/>
                      </a:pPr>
                      <a:r>
                        <a:rPr lang="en-US" dirty="0" smtClean="0"/>
                        <a:t>Identify business risks</a:t>
                      </a:r>
                    </a:p>
                    <a:p>
                      <a:pPr marL="342900" indent="-342900">
                        <a:buAutoNum type="arabicPeriod"/>
                      </a:pPr>
                      <a:r>
                        <a:rPr lang="en-US" dirty="0" smtClean="0"/>
                        <a:t>Estimate significance</a:t>
                      </a:r>
                      <a:r>
                        <a:rPr lang="en-US" baseline="0" dirty="0" smtClean="0"/>
                        <a:t> of the risks</a:t>
                      </a:r>
                    </a:p>
                    <a:p>
                      <a:pPr marL="342900" indent="-342900">
                        <a:buAutoNum type="arabicPeriod"/>
                      </a:pPr>
                      <a:r>
                        <a:rPr lang="en-US" baseline="0" dirty="0" smtClean="0"/>
                        <a:t>Assess likelihood of their occurrence</a:t>
                      </a:r>
                    </a:p>
                    <a:p>
                      <a:pPr marL="342900" indent="-342900">
                        <a:buAutoNum type="arabicPeriod"/>
                      </a:pPr>
                      <a:r>
                        <a:rPr lang="en-US" baseline="0" dirty="0" smtClean="0"/>
                        <a:t>Decisions on management</a:t>
                      </a:r>
                      <a:endParaRPr lang="en-US" dirty="0"/>
                    </a:p>
                  </a:txBody>
                  <a:tcPr/>
                </a:tc>
              </a:tr>
            </a:tbl>
          </a:graphicData>
        </a:graphic>
      </p:graphicFrame>
    </p:spTree>
    <p:extLst>
      <p:ext uri="{BB962C8B-B14F-4D97-AF65-F5344CB8AC3E}">
        <p14:creationId xmlns:p14="http://schemas.microsoft.com/office/powerpoint/2010/main" val="2904396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4000" dirty="0" smtClean="0"/>
              <a:t>Elements of Internal Control;</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3721168806"/>
              </p:ext>
            </p:extLst>
          </p:nvPr>
        </p:nvGraphicFramePr>
        <p:xfrm>
          <a:off x="152400" y="2133601"/>
          <a:ext cx="8839200" cy="4328159"/>
        </p:xfrm>
        <a:graphic>
          <a:graphicData uri="http://schemas.openxmlformats.org/drawingml/2006/table">
            <a:tbl>
              <a:tblPr firstRow="1" bandRow="1">
                <a:tableStyleId>{5C22544A-7EE6-4342-B048-85BDC9FD1C3A}</a:tableStyleId>
              </a:tblPr>
              <a:tblGrid>
                <a:gridCol w="1981200"/>
                <a:gridCol w="6858000"/>
              </a:tblGrid>
              <a:tr h="578276">
                <a:tc>
                  <a:txBody>
                    <a:bodyPr/>
                    <a:lstStyle/>
                    <a:p>
                      <a:r>
                        <a:rPr lang="en-US" dirty="0" smtClean="0"/>
                        <a:t>Element</a:t>
                      </a:r>
                      <a:endParaRPr lang="en-US" dirty="0"/>
                    </a:p>
                  </a:txBody>
                  <a:tcPr/>
                </a:tc>
                <a:tc>
                  <a:txBody>
                    <a:bodyPr/>
                    <a:lstStyle/>
                    <a:p>
                      <a:r>
                        <a:rPr lang="en-US" dirty="0" smtClean="0"/>
                        <a:t>Key Issues</a:t>
                      </a:r>
                      <a:endParaRPr lang="en-US" dirty="0"/>
                    </a:p>
                  </a:txBody>
                  <a:tcPr/>
                </a:tc>
              </a:tr>
              <a:tr h="2012523">
                <a:tc>
                  <a:txBody>
                    <a:bodyPr/>
                    <a:lstStyle/>
                    <a:p>
                      <a:r>
                        <a:rPr lang="en-US" dirty="0" smtClean="0"/>
                        <a:t>Information System</a:t>
                      </a:r>
                      <a:endParaRPr lang="en-US" dirty="0"/>
                    </a:p>
                  </a:txBody>
                  <a:tcPr/>
                </a:tc>
                <a:tc>
                  <a:txBody>
                    <a:bodyPr/>
                    <a:lstStyle/>
                    <a:p>
                      <a:pPr marL="342900" indent="-342900">
                        <a:buAutoNum type="arabicPeriod"/>
                      </a:pPr>
                      <a:r>
                        <a:rPr lang="en-US" baseline="0" dirty="0" smtClean="0"/>
                        <a:t>Classes of transactions in entity’s operations</a:t>
                      </a:r>
                    </a:p>
                    <a:p>
                      <a:pPr marL="342900" indent="-342900">
                        <a:buAutoNum type="arabicPeriod"/>
                      </a:pPr>
                      <a:r>
                        <a:rPr lang="en-US" baseline="0" dirty="0" smtClean="0"/>
                        <a:t>Procedures of these transactions</a:t>
                      </a:r>
                    </a:p>
                    <a:p>
                      <a:pPr marL="342900" indent="-342900">
                        <a:buAutoNum type="arabicPeriod"/>
                      </a:pPr>
                      <a:r>
                        <a:rPr lang="en-US" baseline="0" dirty="0" smtClean="0"/>
                        <a:t>Related accounting records</a:t>
                      </a:r>
                    </a:p>
                    <a:p>
                      <a:pPr marL="342900" indent="-342900">
                        <a:buAutoNum type="arabicPeriod"/>
                      </a:pPr>
                      <a:r>
                        <a:rPr lang="en-US" baseline="0" dirty="0" smtClean="0"/>
                        <a:t>How the Information System captures all these transactions</a:t>
                      </a:r>
                    </a:p>
                    <a:p>
                      <a:pPr marL="342900" indent="-342900">
                        <a:buAutoNum type="arabicPeriod"/>
                      </a:pPr>
                      <a:r>
                        <a:rPr lang="en-US" baseline="0" dirty="0" smtClean="0"/>
                        <a:t>Financial Reporting processes used to prepare the entity’s financial statements</a:t>
                      </a:r>
                      <a:endParaRPr lang="en-US" dirty="0"/>
                    </a:p>
                  </a:txBody>
                  <a:tcPr/>
                </a:tc>
              </a:tr>
              <a:tr h="1317792">
                <a:tc>
                  <a:txBody>
                    <a:bodyPr/>
                    <a:lstStyle/>
                    <a:p>
                      <a:r>
                        <a:rPr lang="en-US" dirty="0" smtClean="0"/>
                        <a:t>Control</a:t>
                      </a:r>
                      <a:r>
                        <a:rPr lang="en-US" baseline="0" dirty="0" smtClean="0"/>
                        <a:t> Activities</a:t>
                      </a:r>
                      <a:endParaRPr lang="en-US" dirty="0"/>
                    </a:p>
                  </a:txBody>
                  <a:tcPr/>
                </a:tc>
                <a:tc>
                  <a:txBody>
                    <a:bodyPr/>
                    <a:lstStyle/>
                    <a:p>
                      <a:pPr marL="342900" indent="-342900">
                        <a:buAutoNum type="arabicPeriod"/>
                      </a:pPr>
                      <a:r>
                        <a:rPr lang="en-US" baseline="0" dirty="0" smtClean="0"/>
                        <a:t>Approval and control of documents</a:t>
                      </a:r>
                    </a:p>
                    <a:p>
                      <a:pPr marL="342900" indent="-342900">
                        <a:buAutoNum type="arabicPeriod"/>
                      </a:pPr>
                      <a:r>
                        <a:rPr lang="en-US" baseline="0" dirty="0" smtClean="0"/>
                        <a:t>Controls over computerized applications</a:t>
                      </a:r>
                    </a:p>
                    <a:p>
                      <a:pPr marL="342900" indent="-342900">
                        <a:buAutoNum type="arabicPeriod"/>
                      </a:pPr>
                      <a:r>
                        <a:rPr lang="en-US" baseline="0" dirty="0" smtClean="0"/>
                        <a:t>Checking arithmetical accuracy of records</a:t>
                      </a:r>
                    </a:p>
                    <a:p>
                      <a:pPr marL="342900" indent="-342900">
                        <a:buAutoNum type="arabicPeriod"/>
                      </a:pPr>
                      <a:r>
                        <a:rPr lang="en-US" baseline="0" dirty="0" smtClean="0"/>
                        <a:t>Maintaining and reviewing control accounts</a:t>
                      </a:r>
                    </a:p>
                    <a:p>
                      <a:pPr marL="342900" indent="-342900">
                        <a:buAutoNum type="arabicPeriod"/>
                      </a:pPr>
                      <a:r>
                        <a:rPr lang="en-US" baseline="0" dirty="0" smtClean="0"/>
                        <a:t>Segregation of duties</a:t>
                      </a:r>
                    </a:p>
                    <a:p>
                      <a:pPr marL="342900" indent="-342900">
                        <a:buAutoNum type="arabicPeriod"/>
                      </a:pPr>
                      <a:r>
                        <a:rPr lang="en-US" baseline="0" dirty="0" smtClean="0"/>
                        <a:t>Physical controls</a:t>
                      </a:r>
                      <a:endParaRPr lang="en-US" dirty="0"/>
                    </a:p>
                  </a:txBody>
                  <a:tcPr/>
                </a:tc>
              </a:tr>
            </a:tbl>
          </a:graphicData>
        </a:graphic>
      </p:graphicFrame>
    </p:spTree>
    <p:extLst>
      <p:ext uri="{BB962C8B-B14F-4D97-AF65-F5344CB8AC3E}">
        <p14:creationId xmlns:p14="http://schemas.microsoft.com/office/powerpoint/2010/main" val="646931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Elements of Internal Control;</a:t>
            </a:r>
          </a:p>
          <a:p>
            <a:pPr marL="0" indent="0">
              <a:buNone/>
            </a:pPr>
            <a:endParaRPr lang="en-US" sz="4800" dirty="0"/>
          </a:p>
          <a:p>
            <a:pPr marL="0" indent="0">
              <a:buNone/>
            </a:pPr>
            <a:endParaRPr lang="en-US" sz="4800" dirty="0" smtClean="0"/>
          </a:p>
          <a:p>
            <a:pPr marL="0" indent="0">
              <a:buNone/>
            </a:pPr>
            <a:endParaRPr lang="en-US" sz="4800" dirty="0"/>
          </a:p>
          <a:p>
            <a:pPr marL="0" indent="0">
              <a:buNone/>
            </a:pPr>
            <a:r>
              <a:rPr lang="en-US" sz="4800" dirty="0" smtClean="0"/>
              <a:t>So what are tests of control?</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4149480665"/>
              </p:ext>
            </p:extLst>
          </p:nvPr>
        </p:nvGraphicFramePr>
        <p:xfrm>
          <a:off x="152400" y="2438400"/>
          <a:ext cx="8683752" cy="2286000"/>
        </p:xfrm>
        <a:graphic>
          <a:graphicData uri="http://schemas.openxmlformats.org/drawingml/2006/table">
            <a:tbl>
              <a:tblPr firstRow="1" bandRow="1">
                <a:tableStyleId>{5C22544A-7EE6-4342-B048-85BDC9FD1C3A}</a:tableStyleId>
              </a:tblPr>
              <a:tblGrid>
                <a:gridCol w="1981200"/>
                <a:gridCol w="6702552"/>
              </a:tblGrid>
              <a:tr h="510244">
                <a:tc>
                  <a:txBody>
                    <a:bodyPr/>
                    <a:lstStyle/>
                    <a:p>
                      <a:r>
                        <a:rPr lang="en-US" dirty="0" smtClean="0"/>
                        <a:t>Element</a:t>
                      </a:r>
                      <a:endParaRPr lang="en-US" dirty="0"/>
                    </a:p>
                  </a:txBody>
                  <a:tcPr/>
                </a:tc>
                <a:tc>
                  <a:txBody>
                    <a:bodyPr/>
                    <a:lstStyle/>
                    <a:p>
                      <a:r>
                        <a:rPr lang="en-US" dirty="0" smtClean="0"/>
                        <a:t>Key Issues</a:t>
                      </a:r>
                      <a:endParaRPr lang="en-US" dirty="0"/>
                    </a:p>
                  </a:txBody>
                  <a:tcPr/>
                </a:tc>
              </a:tr>
              <a:tr h="1775756">
                <a:tc>
                  <a:txBody>
                    <a:bodyPr/>
                    <a:lstStyle/>
                    <a:p>
                      <a:r>
                        <a:rPr lang="en-US" dirty="0" smtClean="0"/>
                        <a:t>Monitoring of Controls</a:t>
                      </a:r>
                      <a:endParaRPr lang="en-US" dirty="0"/>
                    </a:p>
                  </a:txBody>
                  <a:tcPr/>
                </a:tc>
                <a:tc>
                  <a:txBody>
                    <a:bodyPr/>
                    <a:lstStyle/>
                    <a:p>
                      <a:pPr marL="342900" indent="-342900">
                        <a:buAutoNum type="arabicPeriod"/>
                      </a:pPr>
                      <a:r>
                        <a:rPr lang="en-US" dirty="0" smtClean="0"/>
                        <a:t>These</a:t>
                      </a:r>
                      <a:r>
                        <a:rPr lang="en-US" baseline="0" dirty="0" smtClean="0"/>
                        <a:t> can be done by internal audit</a:t>
                      </a:r>
                    </a:p>
                    <a:p>
                      <a:pPr marL="342900" indent="-342900">
                        <a:buAutoNum type="arabicPeriod"/>
                      </a:pPr>
                      <a:r>
                        <a:rPr lang="en-US" baseline="0" dirty="0" smtClean="0"/>
                        <a:t>Other mechanisms put in place to ensure that controls are working such as specific reports by heads of sections</a:t>
                      </a:r>
                      <a:endParaRPr lang="en-US" dirty="0"/>
                    </a:p>
                  </a:txBody>
                  <a:tcPr/>
                </a:tc>
              </a:tr>
            </a:tbl>
          </a:graphicData>
        </a:graphic>
      </p:graphicFrame>
    </p:spTree>
    <p:extLst>
      <p:ext uri="{BB962C8B-B14F-4D97-AF65-F5344CB8AC3E}">
        <p14:creationId xmlns:p14="http://schemas.microsoft.com/office/powerpoint/2010/main" val="679068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1. Inspection of documents</a:t>
            </a:r>
          </a:p>
          <a:p>
            <a:pPr marL="0" indent="0">
              <a:buNone/>
            </a:pPr>
            <a:r>
              <a:rPr lang="en-US" sz="4800" dirty="0" smtClean="0"/>
              <a:t>2. Inquiries about internal control</a:t>
            </a:r>
          </a:p>
          <a:p>
            <a:pPr marL="0" indent="0">
              <a:buNone/>
            </a:pPr>
            <a:r>
              <a:rPr lang="en-US" sz="4800" dirty="0" smtClean="0"/>
              <a:t>3. Re-performance of control procedures</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693621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3600" dirty="0" smtClean="0"/>
              <a:t>4. Examination of evidence of management views</a:t>
            </a:r>
          </a:p>
          <a:p>
            <a:pPr marL="0" indent="0">
              <a:buNone/>
            </a:pPr>
            <a:r>
              <a:rPr lang="en-US" sz="3600" dirty="0" smtClean="0"/>
              <a:t>5. Testing internal controls on computerized systems.</a:t>
            </a:r>
          </a:p>
          <a:p>
            <a:pPr marL="0" indent="0">
              <a:buNone/>
            </a:pPr>
            <a:r>
              <a:rPr lang="en-US" sz="3600" dirty="0" smtClean="0"/>
              <a:t>6. Observation of </a:t>
            </a:r>
            <a:r>
              <a:rPr lang="en-US" sz="3600" dirty="0" smtClean="0"/>
              <a:t>controls by checking </a:t>
            </a:r>
            <a:r>
              <a:rPr lang="en-US" sz="3600" dirty="0" smtClean="0"/>
              <a:t>how they were applied, consistency of application and </a:t>
            </a:r>
            <a:r>
              <a:rPr lang="en-US" sz="3600" dirty="0" smtClean="0"/>
              <a:t>who is applying them?</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19</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97572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a:t>
            </a:r>
            <a:endParaRPr lang="en-GB" dirty="0"/>
          </a:p>
        </p:txBody>
      </p:sp>
      <p:sp>
        <p:nvSpPr>
          <p:cNvPr id="3" name="Content Placeholder 2"/>
          <p:cNvSpPr>
            <a:spLocks noGrp="1"/>
          </p:cNvSpPr>
          <p:nvPr>
            <p:ph sz="quarter" idx="1"/>
          </p:nvPr>
        </p:nvSpPr>
        <p:spPr/>
        <p:txBody>
          <a:bodyPr>
            <a:normAutofit fontScale="92500" lnSpcReduction="10000"/>
          </a:bodyPr>
          <a:lstStyle/>
          <a:p>
            <a:pPr marL="742950" indent="-742950">
              <a:buAutoNum type="arabicPeriod"/>
            </a:pPr>
            <a:r>
              <a:rPr lang="en-US" sz="4000" dirty="0" smtClean="0"/>
              <a:t>Introduction</a:t>
            </a:r>
          </a:p>
          <a:p>
            <a:pPr marL="742950" indent="-742950">
              <a:buAutoNum type="arabicPeriod"/>
            </a:pPr>
            <a:r>
              <a:rPr lang="en-US" sz="4000" dirty="0" smtClean="0"/>
              <a:t>Professionalism and maintaining Independence &amp; objectivity.</a:t>
            </a:r>
          </a:p>
          <a:p>
            <a:pPr marL="742950" indent="-742950">
              <a:buAutoNum type="arabicPeriod"/>
            </a:pPr>
            <a:r>
              <a:rPr lang="en-US" sz="4000" dirty="0" smtClean="0"/>
              <a:t>Audit Evidence</a:t>
            </a:r>
          </a:p>
          <a:p>
            <a:pPr marL="742950" indent="-742950">
              <a:buAutoNum type="arabicPeriod"/>
            </a:pPr>
            <a:r>
              <a:rPr lang="en-US" sz="4000" dirty="0" smtClean="0"/>
              <a:t>Tests of controls</a:t>
            </a:r>
          </a:p>
          <a:p>
            <a:pPr marL="742950" indent="-742950">
              <a:buAutoNum type="arabicPeriod"/>
            </a:pPr>
            <a:r>
              <a:rPr lang="en-US" sz="4000" dirty="0" smtClean="0"/>
              <a:t>Using the work of others</a:t>
            </a:r>
          </a:p>
          <a:p>
            <a:pPr marL="742950" indent="-742950">
              <a:buAutoNum type="arabicPeriod"/>
            </a:pPr>
            <a:r>
              <a:rPr lang="en-US" sz="4000" dirty="0" smtClean="0"/>
              <a:t>Documentation</a:t>
            </a:r>
            <a:endParaRPr lang="en-GB" sz="4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pic>
        <p:nvPicPr>
          <p:cNvPr id="7" name="Picture 6" descr="ICPAK-Approved-logo (2)"/>
          <p:cNvPicPr/>
          <p:nvPr/>
        </p:nvPicPr>
        <p:blipFill>
          <a:blip r:embed="rId2" cstate="print"/>
          <a:srcRect/>
          <a:stretch>
            <a:fillRect/>
          </a:stretch>
        </p:blipFill>
        <p:spPr bwMode="auto">
          <a:xfrm>
            <a:off x="301752" y="389252"/>
            <a:ext cx="1326515" cy="66675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3600" dirty="0" smtClean="0"/>
              <a:t>During testing, the auditor can record internal controls as part of audit documentation:</a:t>
            </a:r>
          </a:p>
          <a:p>
            <a:pPr marL="742950" indent="-742950">
              <a:buAutoNum type="arabicPeriod"/>
            </a:pPr>
            <a:r>
              <a:rPr lang="en-US" sz="3600" dirty="0" smtClean="0"/>
              <a:t>Narrative notes</a:t>
            </a:r>
          </a:p>
          <a:p>
            <a:pPr marL="742950" indent="-742950">
              <a:buAutoNum type="arabicPeriod"/>
            </a:pPr>
            <a:r>
              <a:rPr lang="en-US" sz="3600" dirty="0" smtClean="0"/>
              <a:t>Flowcharts</a:t>
            </a:r>
          </a:p>
          <a:p>
            <a:pPr marL="742950" indent="-742950">
              <a:buAutoNum type="arabicPeriod"/>
            </a:pPr>
            <a:r>
              <a:rPr lang="en-US" sz="3600" dirty="0" smtClean="0"/>
              <a:t>Questionnaire</a:t>
            </a:r>
          </a:p>
          <a:p>
            <a:pPr marL="742950" indent="-742950">
              <a:buAutoNum type="arabicPeriod"/>
            </a:pPr>
            <a:r>
              <a:rPr lang="en-US" sz="3600" dirty="0" smtClean="0"/>
              <a:t>Checklists</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832579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a:t>4</a:t>
            </a:r>
            <a:r>
              <a:rPr lang="en-GB" dirty="0" smtClean="0"/>
              <a:t>. Tests of Control</a:t>
            </a:r>
            <a:endParaRPr lang="en-GB" dirty="0"/>
          </a:p>
        </p:txBody>
      </p:sp>
      <p:sp>
        <p:nvSpPr>
          <p:cNvPr id="4" name="Content Placeholder 3"/>
          <p:cNvSpPr>
            <a:spLocks noGrp="1"/>
          </p:cNvSpPr>
          <p:nvPr>
            <p:ph sz="quarter" idx="1"/>
          </p:nvPr>
        </p:nvSpPr>
        <p:spPr/>
        <p:txBody>
          <a:bodyPr>
            <a:normAutofit/>
          </a:bodyPr>
          <a:lstStyle/>
          <a:p>
            <a:pPr marL="0" indent="0">
              <a:buNone/>
            </a:pPr>
            <a:r>
              <a:rPr lang="en-US" sz="3600" dirty="0" smtClean="0"/>
              <a:t>In addition the auditor is required to communicate to the management deficiencies in internal controls, the risk the deficiencies cause, the corrective action required. </a:t>
            </a:r>
          </a:p>
          <a:p>
            <a:pPr marL="0" indent="0">
              <a:buNone/>
            </a:pPr>
            <a:r>
              <a:rPr lang="en-US" sz="3600" dirty="0" smtClean="0"/>
              <a:t>This is done via a Management Letter.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21</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3126681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rmAutofit fontScale="85000" lnSpcReduction="10000"/>
          </a:bodyPr>
          <a:lstStyle/>
          <a:p>
            <a:pPr marL="0" indent="0">
              <a:buNone/>
            </a:pPr>
            <a:r>
              <a:rPr lang="en-US" sz="3600" dirty="0"/>
              <a:t>Whilst auditors are highly trained individuals, it is possible that when conducting an audit</a:t>
            </a:r>
          </a:p>
          <a:p>
            <a:pPr marL="0" indent="0">
              <a:buNone/>
            </a:pPr>
            <a:r>
              <a:rPr lang="en-US" sz="3600" dirty="0"/>
              <a:t>they encounter issues which are outside the scope of their expertise, for example, </a:t>
            </a:r>
            <a:r>
              <a:rPr lang="en-US" sz="3600" dirty="0" smtClean="0"/>
              <a:t>valuation of </a:t>
            </a:r>
            <a:r>
              <a:rPr lang="en-US" sz="3600" dirty="0"/>
              <a:t>buildings.</a:t>
            </a:r>
          </a:p>
          <a:p>
            <a:pPr marL="0" indent="0">
              <a:buNone/>
            </a:pPr>
            <a:r>
              <a:rPr lang="en-US" sz="3600" dirty="0" smtClean="0"/>
              <a:t>Additionally</a:t>
            </a:r>
            <a:r>
              <a:rPr lang="en-US" sz="3600" dirty="0"/>
              <a:t>, it is increasingly common for companies to outsource specific functions, for</a:t>
            </a:r>
          </a:p>
          <a:p>
            <a:pPr marL="0" indent="0">
              <a:buNone/>
            </a:pPr>
            <a:r>
              <a:rPr lang="en-US" sz="3600" dirty="0"/>
              <a:t>example payroll, to service </a:t>
            </a:r>
            <a:r>
              <a:rPr lang="en-US" sz="3600" dirty="0" smtClean="0"/>
              <a:t>organizations </a:t>
            </a:r>
            <a:r>
              <a:rPr lang="en-US" sz="3600" dirty="0"/>
              <a:t>who have more expertise than the entity.</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0578941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4000" dirty="0"/>
              <a:t>As such, the auditor must consider the availability and reliability of the evidence provided </a:t>
            </a:r>
            <a:r>
              <a:rPr lang="en-US" sz="4000" dirty="0" smtClean="0"/>
              <a:t>by such </a:t>
            </a:r>
            <a:r>
              <a:rPr lang="en-US" sz="4000" dirty="0"/>
              <a:t>experts and by the work of service </a:t>
            </a:r>
            <a:r>
              <a:rPr lang="en-US" sz="4000" dirty="0" smtClean="0"/>
              <a:t>organizations. Also</a:t>
            </a:r>
            <a:r>
              <a:rPr lang="en-US" sz="4000" dirty="0"/>
              <a:t>, in some cases, external auditors may want to rely on work done by internal audit.</a:t>
            </a:r>
            <a:endParaRPr lang="en-US" sz="40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984098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4000" b="1" dirty="0"/>
              <a:t>ISA 620 – Using the work of an expert</a:t>
            </a:r>
          </a:p>
          <a:p>
            <a:pPr marL="0" indent="0">
              <a:buNone/>
            </a:pPr>
            <a:r>
              <a:rPr lang="en-US" sz="4000" dirty="0" smtClean="0"/>
              <a:t>Expert </a:t>
            </a:r>
            <a:r>
              <a:rPr lang="en-US" sz="4000" dirty="0"/>
              <a:t>means a person or firm possessing special skill, knowledge and experience in </a:t>
            </a:r>
            <a:r>
              <a:rPr lang="en-US" sz="4000" dirty="0" smtClean="0"/>
              <a:t>a particular </a:t>
            </a:r>
            <a:r>
              <a:rPr lang="en-US" sz="4000" dirty="0"/>
              <a:t>field other than accounting and </a:t>
            </a:r>
            <a:r>
              <a:rPr lang="en-US" sz="4000" dirty="0" smtClean="0"/>
              <a:t>auditing.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24</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323934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3200" dirty="0"/>
              <a:t>When planning to use the work of an expert the auditor should evaluate the objectivity </a:t>
            </a:r>
            <a:r>
              <a:rPr lang="en-US" sz="3200" dirty="0" smtClean="0"/>
              <a:t>and professional </a:t>
            </a:r>
            <a:r>
              <a:rPr lang="en-US" sz="3200" dirty="0"/>
              <a:t>competence of the expert by considering the expert's:</a:t>
            </a:r>
          </a:p>
          <a:p>
            <a:pPr marL="0" indent="0">
              <a:buNone/>
            </a:pPr>
            <a:r>
              <a:rPr lang="en-US" sz="3200" dirty="0"/>
              <a:t>(a) Professional certification or licensing by, or membership in, an appropriate</a:t>
            </a:r>
          </a:p>
          <a:p>
            <a:pPr marL="0" indent="0">
              <a:buNone/>
            </a:pPr>
            <a:r>
              <a:rPr lang="en-US" sz="3200" dirty="0"/>
              <a:t>professional body.</a:t>
            </a:r>
          </a:p>
          <a:p>
            <a:pPr marL="0" indent="0">
              <a:buNone/>
            </a:pPr>
            <a:r>
              <a:rPr lang="en-US" sz="3200" dirty="0"/>
              <a:t>(b) Experience and reputation in the field in which the auditor is seeking evidence.</a:t>
            </a:r>
            <a:endParaRPr lang="en-US" sz="32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25</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358439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3600" b="1" dirty="0"/>
              <a:t>ISA 420: Audit considerations relating to </a:t>
            </a:r>
            <a:r>
              <a:rPr lang="en-US" sz="3600" b="1" dirty="0" smtClean="0"/>
              <a:t>entities using </a:t>
            </a:r>
            <a:r>
              <a:rPr lang="en-US" sz="3600" b="1" dirty="0"/>
              <a:t>service</a:t>
            </a:r>
            <a:r>
              <a:rPr lang="en-US" sz="3600" dirty="0"/>
              <a:t> </a:t>
            </a:r>
            <a:r>
              <a:rPr lang="en-US" sz="3600" dirty="0" smtClean="0"/>
              <a:t>organization's Service </a:t>
            </a:r>
            <a:r>
              <a:rPr lang="en-US" sz="3600" dirty="0" smtClean="0"/>
              <a:t>organizations </a:t>
            </a:r>
            <a:r>
              <a:rPr lang="en-US" sz="3600" dirty="0"/>
              <a:t>provide a wide variety of services to businesses. Examples </a:t>
            </a:r>
            <a:r>
              <a:rPr lang="en-US" sz="3600" dirty="0" smtClean="0"/>
              <a:t>include; maintenance </a:t>
            </a:r>
            <a:r>
              <a:rPr lang="en-US" sz="3600" dirty="0"/>
              <a:t>of accounting </a:t>
            </a:r>
            <a:r>
              <a:rPr lang="en-US" sz="3600" dirty="0" smtClean="0"/>
              <a:t>records, payroll,  </a:t>
            </a:r>
            <a:r>
              <a:rPr lang="en-US" sz="3600" dirty="0"/>
              <a:t>credit </a:t>
            </a:r>
            <a:r>
              <a:rPr lang="en-US" sz="3600" dirty="0" smtClean="0"/>
              <a:t>control and data </a:t>
            </a:r>
            <a:r>
              <a:rPr lang="en-US" sz="3600" dirty="0"/>
              <a:t>entry/ information processing.</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26</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20900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3600" dirty="0"/>
              <a:t>The auditor </a:t>
            </a:r>
            <a:r>
              <a:rPr lang="en-US" sz="3600" dirty="0" smtClean="0"/>
              <a:t>should assess </a:t>
            </a:r>
            <a:r>
              <a:rPr lang="en-US" sz="3600" dirty="0"/>
              <a:t>the significance of the service </a:t>
            </a:r>
            <a:r>
              <a:rPr lang="en-US" sz="3600" dirty="0" smtClean="0"/>
              <a:t>organization's </a:t>
            </a:r>
            <a:r>
              <a:rPr lang="en-US" sz="3600" dirty="0"/>
              <a:t>activities to the entity and </a:t>
            </a:r>
            <a:r>
              <a:rPr lang="en-US" sz="3600" dirty="0" smtClean="0"/>
              <a:t>audit, assess </a:t>
            </a:r>
            <a:r>
              <a:rPr lang="en-US" sz="3600" dirty="0"/>
              <a:t>the risk of material misstatement relating to the transactions, assets and</a:t>
            </a:r>
          </a:p>
          <a:p>
            <a:pPr marL="0" indent="0">
              <a:buNone/>
            </a:pPr>
            <a:r>
              <a:rPr lang="en-US" sz="3600" dirty="0"/>
              <a:t>liabilities dealt with by the </a:t>
            </a:r>
            <a:r>
              <a:rPr lang="en-US" sz="3600" dirty="0" smtClean="0"/>
              <a:t>service organization assess </a:t>
            </a:r>
            <a:r>
              <a:rPr lang="en-US" sz="3600" dirty="0"/>
              <a:t>the extent of control risk associated with the service </a:t>
            </a:r>
            <a:r>
              <a:rPr lang="en-US" sz="3600" dirty="0" err="1" smtClean="0"/>
              <a:t>organi</a:t>
            </a:r>
            <a:r>
              <a:rPr lang="en-US" sz="3600" dirty="0" smtClean="0"/>
              <a:t>.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455804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3600" dirty="0"/>
              <a:t>During the course of their planning, the external auditors should perform an assessment </a:t>
            </a:r>
            <a:r>
              <a:rPr lang="en-US" sz="3600" dirty="0" smtClean="0"/>
              <a:t>of the </a:t>
            </a:r>
            <a:r>
              <a:rPr lang="en-US" sz="3600" dirty="0"/>
              <a:t>internal audit function if they consider that it may be possible, and desirable, to rely </a:t>
            </a:r>
            <a:r>
              <a:rPr lang="en-US" sz="3600" dirty="0" smtClean="0"/>
              <a:t>on some </a:t>
            </a:r>
            <a:r>
              <a:rPr lang="en-US" sz="3600" dirty="0"/>
              <a:t>of internal audit's work. </a:t>
            </a:r>
            <a:endParaRPr lang="en-US" sz="36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28</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930395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3600" dirty="0"/>
              <a:t>If the external auditor can rely on the work conducted by the internal auditor, the volume of detailed work undertaken by the external auditor may </a:t>
            </a:r>
            <a:r>
              <a:rPr lang="en-US" sz="3600" dirty="0" smtClean="0"/>
              <a:t>be reduced.</a:t>
            </a:r>
          </a:p>
          <a:p>
            <a:pPr marL="0" indent="0">
              <a:buNone/>
            </a:pPr>
            <a:r>
              <a:rPr lang="en-US" sz="3600" b="1" dirty="0"/>
              <a:t>ISA 610 </a:t>
            </a:r>
            <a:r>
              <a:rPr lang="en-US" sz="3600" b="1" i="1" dirty="0"/>
              <a:t>Considering the Work of Internal Auditing </a:t>
            </a:r>
            <a:r>
              <a:rPr lang="en-US" sz="3600" dirty="0"/>
              <a:t>sets out the criteria that auditors </a:t>
            </a:r>
            <a:r>
              <a:rPr lang="en-US" sz="3600" dirty="0" smtClean="0"/>
              <a:t>should use when assessing the internal audit function.</a:t>
            </a:r>
            <a:endParaRPr lang="en-US" sz="36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969781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1. Introduction</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As we have already looked at audit planning, the purpose of this session is just to remind us of various issues that need to be addressed in order to </a:t>
            </a:r>
            <a:r>
              <a:rPr lang="en-US" sz="4800" dirty="0" smtClean="0"/>
              <a:t>perform an audit well. </a:t>
            </a:r>
            <a:r>
              <a:rPr lang="en-US" sz="4800" dirty="0" smtClean="0"/>
              <a:t> </a:t>
            </a: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27373503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4000" b="1" dirty="0"/>
              <a:t>General assessment includes:</a:t>
            </a:r>
          </a:p>
          <a:p>
            <a:pPr marL="0" indent="0">
              <a:buNone/>
            </a:pPr>
            <a:r>
              <a:rPr lang="en-US" sz="4000" dirty="0"/>
              <a:t>(a) </a:t>
            </a:r>
            <a:r>
              <a:rPr lang="en-US" sz="4000" dirty="0" smtClean="0"/>
              <a:t>Organizational </a:t>
            </a:r>
            <a:r>
              <a:rPr lang="en-US" sz="4000" dirty="0"/>
              <a:t>status i.e. degree of independence</a:t>
            </a:r>
          </a:p>
          <a:p>
            <a:pPr marL="0" indent="0">
              <a:buNone/>
            </a:pPr>
            <a:r>
              <a:rPr lang="en-US" sz="4000" dirty="0"/>
              <a:t>(b) Scope of function</a:t>
            </a:r>
          </a:p>
          <a:p>
            <a:pPr marL="0" indent="0">
              <a:buNone/>
            </a:pPr>
            <a:r>
              <a:rPr lang="en-US" sz="4000" dirty="0"/>
              <a:t>(c) Technical competence</a:t>
            </a:r>
          </a:p>
          <a:p>
            <a:pPr marL="0" indent="0">
              <a:buNone/>
            </a:pPr>
            <a:r>
              <a:rPr lang="en-US" sz="4000" dirty="0"/>
              <a:t>(d) Due professional care.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30</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42125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Using the work of others</a:t>
            </a:r>
            <a:endParaRPr lang="en-GB" dirty="0"/>
          </a:p>
        </p:txBody>
      </p:sp>
      <p:sp>
        <p:nvSpPr>
          <p:cNvPr id="4" name="Content Placeholder 3"/>
          <p:cNvSpPr>
            <a:spLocks noGrp="1"/>
          </p:cNvSpPr>
          <p:nvPr>
            <p:ph sz="quarter" idx="1"/>
          </p:nvPr>
        </p:nvSpPr>
        <p:spPr/>
        <p:txBody>
          <a:bodyPr>
            <a:noAutofit/>
          </a:bodyPr>
          <a:lstStyle/>
          <a:p>
            <a:pPr marL="0" indent="0">
              <a:buNone/>
            </a:pPr>
            <a:r>
              <a:rPr lang="en-US" sz="4000" dirty="0" smtClean="0"/>
              <a:t>Specific procedures will require</a:t>
            </a:r>
            <a:endParaRPr lang="en-US" sz="4000" dirty="0"/>
          </a:p>
          <a:p>
            <a:pPr marL="0" indent="0">
              <a:buNone/>
            </a:pPr>
            <a:r>
              <a:rPr lang="en-US" sz="2400" dirty="0"/>
              <a:t>(a) adequacy of technical training and proficiency</a:t>
            </a:r>
          </a:p>
          <a:p>
            <a:pPr marL="0" indent="0">
              <a:buNone/>
            </a:pPr>
            <a:r>
              <a:rPr lang="en-US" sz="2400" dirty="0"/>
              <a:t>(b) whether work of assistants is properly supervised, reviewed and documented</a:t>
            </a:r>
          </a:p>
          <a:p>
            <a:pPr marL="0" indent="0">
              <a:buNone/>
            </a:pPr>
            <a:r>
              <a:rPr lang="en-US" sz="2400" dirty="0"/>
              <a:t>(c) sufficiency and appropriateness of audit evidence to be able to draw </a:t>
            </a:r>
            <a:r>
              <a:rPr lang="en-US" sz="2400" dirty="0" smtClean="0"/>
              <a:t>reasonable conclusions</a:t>
            </a:r>
            <a:endParaRPr lang="en-US" sz="2400" dirty="0"/>
          </a:p>
          <a:p>
            <a:pPr marL="0" indent="0">
              <a:buNone/>
            </a:pPr>
            <a:r>
              <a:rPr lang="en-US" sz="2400" dirty="0"/>
              <a:t>(d) whether conclusions are appropriate and reports are consistent with work performed</a:t>
            </a:r>
          </a:p>
          <a:p>
            <a:pPr marL="0" indent="0">
              <a:buNone/>
            </a:pPr>
            <a:r>
              <a:rPr lang="en-US" sz="2400" dirty="0"/>
              <a:t>(e) whether any exceptions or unusual matters disclosed are properly resolved</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31</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7539987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Documentation</a:t>
            </a:r>
            <a:endParaRPr lang="en-GB" dirty="0"/>
          </a:p>
        </p:txBody>
      </p:sp>
      <p:sp>
        <p:nvSpPr>
          <p:cNvPr id="4" name="Content Placeholder 3"/>
          <p:cNvSpPr>
            <a:spLocks noGrp="1"/>
          </p:cNvSpPr>
          <p:nvPr>
            <p:ph sz="quarter" idx="1"/>
          </p:nvPr>
        </p:nvSpPr>
        <p:spPr/>
        <p:txBody>
          <a:bodyPr>
            <a:normAutofit lnSpcReduction="10000"/>
          </a:bodyPr>
          <a:lstStyle/>
          <a:p>
            <a:pPr marL="0" indent="0">
              <a:buNone/>
            </a:pPr>
            <a:r>
              <a:rPr lang="en-US" sz="3600" dirty="0"/>
              <a:t>The objective of the auditor is to prepare documentation that provides: </a:t>
            </a:r>
          </a:p>
          <a:p>
            <a:pPr marL="0" indent="0">
              <a:buNone/>
            </a:pPr>
            <a:r>
              <a:rPr lang="en-US" sz="3600" dirty="0"/>
              <a:t>(a) A sufficient and appropriate record of the basis for the auditor’s report; and </a:t>
            </a:r>
          </a:p>
          <a:p>
            <a:pPr marL="0" indent="0">
              <a:buNone/>
            </a:pPr>
            <a:r>
              <a:rPr lang="en-US" sz="3600" dirty="0"/>
              <a:t>(b) Evidence that the audit was planned and performed in accordance with ISAs and applicable legal and regulatory requirements. </a:t>
            </a:r>
            <a:endParaRPr lang="en-US" sz="34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32</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424590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Documentation - Definitions</a:t>
            </a:r>
            <a:endParaRPr lang="en-GB" dirty="0"/>
          </a:p>
        </p:txBody>
      </p:sp>
      <p:sp>
        <p:nvSpPr>
          <p:cNvPr id="4" name="Content Placeholder 3"/>
          <p:cNvSpPr>
            <a:spLocks noGrp="1"/>
          </p:cNvSpPr>
          <p:nvPr>
            <p:ph sz="quarter" idx="1"/>
          </p:nvPr>
        </p:nvSpPr>
        <p:spPr/>
        <p:txBody>
          <a:bodyPr>
            <a:normAutofit fontScale="92500"/>
          </a:bodyPr>
          <a:lstStyle/>
          <a:p>
            <a:pPr marL="0" indent="0">
              <a:buNone/>
            </a:pPr>
            <a:r>
              <a:rPr lang="en-US" sz="4400" dirty="0" smtClean="0"/>
              <a:t>1.  </a:t>
            </a:r>
            <a:r>
              <a:rPr lang="en-US" sz="4400" b="1" dirty="0" smtClean="0"/>
              <a:t>Audit </a:t>
            </a:r>
            <a:r>
              <a:rPr lang="en-US" sz="4400" b="1" dirty="0"/>
              <a:t>documentation </a:t>
            </a:r>
            <a:r>
              <a:rPr lang="en-US" sz="4400" dirty="0"/>
              <a:t>– The record of audit procedures performed, relevant audit evidence obtained, and conclusions the auditor reached (terms such as “working papers” or “</a:t>
            </a:r>
            <a:r>
              <a:rPr lang="en-US" sz="4400" dirty="0" smtClean="0"/>
              <a:t>work papers</a:t>
            </a:r>
            <a:r>
              <a:rPr lang="en-US" sz="4400" dirty="0"/>
              <a:t>” are also sometimes used). </a:t>
            </a: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33</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3107180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a:t>5. Documentation - Definitions</a:t>
            </a:r>
          </a:p>
        </p:txBody>
      </p:sp>
      <p:sp>
        <p:nvSpPr>
          <p:cNvPr id="4" name="Content Placeholder 3"/>
          <p:cNvSpPr>
            <a:spLocks noGrp="1"/>
          </p:cNvSpPr>
          <p:nvPr>
            <p:ph sz="quarter" idx="1"/>
          </p:nvPr>
        </p:nvSpPr>
        <p:spPr/>
        <p:txBody>
          <a:bodyPr>
            <a:normAutofit lnSpcReduction="10000"/>
          </a:bodyPr>
          <a:lstStyle/>
          <a:p>
            <a:pPr marL="0" indent="0">
              <a:buNone/>
            </a:pPr>
            <a:r>
              <a:rPr lang="en-US" sz="4400" dirty="0" smtClean="0"/>
              <a:t>2. </a:t>
            </a:r>
            <a:r>
              <a:rPr lang="en-US" sz="4400" b="1" dirty="0" smtClean="0"/>
              <a:t>Audit </a:t>
            </a:r>
            <a:r>
              <a:rPr lang="en-US" sz="4400" b="1" dirty="0"/>
              <a:t>file </a:t>
            </a:r>
            <a:r>
              <a:rPr lang="en-US" sz="4400" dirty="0"/>
              <a:t>– One or more folders or other storage media, in physical or electronic form, containing the records that comprise the audit documentation for a specific engagement. </a:t>
            </a: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34</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9623779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5. Documentation-Requirements</a:t>
            </a:r>
            <a:endParaRPr lang="en-GB" dirty="0"/>
          </a:p>
        </p:txBody>
      </p:sp>
      <p:sp>
        <p:nvSpPr>
          <p:cNvPr id="4" name="Content Placeholder 3"/>
          <p:cNvSpPr>
            <a:spLocks noGrp="1"/>
          </p:cNvSpPr>
          <p:nvPr>
            <p:ph sz="quarter" idx="1"/>
          </p:nvPr>
        </p:nvSpPr>
        <p:spPr/>
        <p:txBody>
          <a:bodyPr>
            <a:normAutofit fontScale="77500" lnSpcReduction="20000"/>
          </a:bodyPr>
          <a:lstStyle/>
          <a:p>
            <a:pPr marL="0" indent="0">
              <a:buNone/>
            </a:pPr>
            <a:r>
              <a:rPr lang="en-GB" sz="4400" b="1" dirty="0" smtClean="0"/>
              <a:t>1.The auditor should prepare audit documentation on a </a:t>
            </a:r>
            <a:r>
              <a:rPr lang="en-GB" sz="4400" b="1" u="sng" dirty="0" smtClean="0"/>
              <a:t>timely</a:t>
            </a:r>
            <a:r>
              <a:rPr lang="en-GB" sz="4400" b="1" dirty="0" smtClean="0"/>
              <a:t> basis</a:t>
            </a:r>
            <a:r>
              <a:rPr lang="en-GB" sz="4400" dirty="0" smtClean="0"/>
              <a:t>. </a:t>
            </a:r>
          </a:p>
          <a:p>
            <a:pPr marL="0" indent="0">
              <a:buNone/>
            </a:pPr>
            <a:endParaRPr lang="en-GB" sz="4400" dirty="0"/>
          </a:p>
          <a:p>
            <a:pPr marL="0" indent="0">
              <a:buNone/>
            </a:pPr>
            <a:r>
              <a:rPr lang="en-US" sz="4400" dirty="0" smtClean="0"/>
              <a:t>Preparing </a:t>
            </a:r>
            <a:r>
              <a:rPr lang="en-US" sz="4400" dirty="0"/>
              <a:t>sufficient and appropriate audit documentation on a timely basis helps to enhance the </a:t>
            </a:r>
            <a:r>
              <a:rPr lang="en-US" sz="4400" u="sng" dirty="0"/>
              <a:t>quality</a:t>
            </a:r>
            <a:r>
              <a:rPr lang="en-US" sz="4400" dirty="0"/>
              <a:t> of the audit and </a:t>
            </a:r>
            <a:r>
              <a:rPr lang="en-US" sz="4400" u="sng" dirty="0"/>
              <a:t>facilitates</a:t>
            </a:r>
            <a:r>
              <a:rPr lang="en-US" sz="4400" dirty="0"/>
              <a:t> the effective </a:t>
            </a:r>
            <a:r>
              <a:rPr lang="en-US" sz="4400" u="sng" dirty="0"/>
              <a:t>review</a:t>
            </a:r>
            <a:r>
              <a:rPr lang="en-US" sz="4400" dirty="0"/>
              <a:t> and </a:t>
            </a:r>
            <a:r>
              <a:rPr lang="en-US" sz="4400" u="sng" dirty="0"/>
              <a:t>evaluation</a:t>
            </a:r>
            <a:r>
              <a:rPr lang="en-US" sz="4400" dirty="0"/>
              <a:t> of the audit evidence obtained and conclusions reached before the auditor’s report is finalized. </a:t>
            </a:r>
            <a:endParaRPr lang="en-GB" sz="4400" dirty="0" smtClean="0"/>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4230773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a:bodyPr>
          <a:lstStyle/>
          <a:p>
            <a:pPr marL="0" indent="0">
              <a:buNone/>
            </a:pPr>
            <a:r>
              <a:rPr lang="en-GB" sz="4400" b="1" dirty="0" smtClean="0"/>
              <a:t>2. Documentation of the Audit Procedures performed and audit evidence.</a:t>
            </a:r>
          </a:p>
          <a:p>
            <a:pPr marL="0" indent="0">
              <a:buNone/>
            </a:pPr>
            <a:endParaRPr lang="en-GB" sz="4400" dirty="0" smtClean="0"/>
          </a:p>
          <a:p>
            <a:pPr marL="0" indent="0">
              <a:buNone/>
            </a:pPr>
            <a:r>
              <a:rPr lang="en-GB" sz="4400" b="1" u="sng" dirty="0" smtClean="0"/>
              <a:t>2.1 Form, content and extent of documentation</a:t>
            </a:r>
            <a:endParaRPr lang="en-GB" sz="4400" b="1" u="sng" dirty="0"/>
          </a:p>
          <a:p>
            <a:pPr marL="0" indent="0">
              <a:buNone/>
            </a:pPr>
            <a:endParaRPr lang="en-GB" sz="4400" dirty="0" smtClean="0"/>
          </a:p>
          <a:p>
            <a:pPr marL="0" indent="0">
              <a:buNone/>
            </a:pPr>
            <a:endParaRPr lang="en-GB" sz="4400" dirty="0"/>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665820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a:bodyPr>
          <a:lstStyle/>
          <a:p>
            <a:pPr marL="0" indent="0">
              <a:buNone/>
            </a:pPr>
            <a:r>
              <a:rPr lang="en-GB" sz="6000" dirty="0" smtClean="0"/>
              <a:t>The form content and extent of documentation depends on factors such as:</a:t>
            </a:r>
          </a:p>
          <a:p>
            <a:pPr marL="0" indent="0">
              <a:buNone/>
            </a:pPr>
            <a:endParaRPr lang="en-GB" sz="4400" dirty="0" smtClean="0"/>
          </a:p>
          <a:p>
            <a:pPr marL="0" indent="0">
              <a:buNone/>
            </a:pPr>
            <a:endParaRPr lang="en-GB" sz="4400" dirty="0"/>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37</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7900175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fontScale="40000" lnSpcReduction="20000"/>
          </a:bodyPr>
          <a:lstStyle/>
          <a:p>
            <a:r>
              <a:rPr lang="en-US" sz="7800" dirty="0" smtClean="0"/>
              <a:t>The </a:t>
            </a:r>
            <a:r>
              <a:rPr lang="en-US" sz="7800" dirty="0"/>
              <a:t>size and complexity of the entity. </a:t>
            </a:r>
          </a:p>
          <a:p>
            <a:r>
              <a:rPr lang="en-US" sz="7800" dirty="0" smtClean="0"/>
              <a:t>The </a:t>
            </a:r>
            <a:r>
              <a:rPr lang="en-US" sz="7800" dirty="0"/>
              <a:t>nature of the audit procedures to be performed. </a:t>
            </a:r>
          </a:p>
          <a:p>
            <a:r>
              <a:rPr lang="en-US" sz="7800" dirty="0" smtClean="0"/>
              <a:t>The </a:t>
            </a:r>
            <a:r>
              <a:rPr lang="en-US" sz="7800" dirty="0"/>
              <a:t>identified risks of material misstatement. </a:t>
            </a:r>
          </a:p>
          <a:p>
            <a:r>
              <a:rPr lang="en-US" sz="7800" dirty="0" smtClean="0"/>
              <a:t>The </a:t>
            </a:r>
            <a:r>
              <a:rPr lang="en-US" sz="7800" dirty="0"/>
              <a:t>significance of the audit evidence obtained. </a:t>
            </a:r>
          </a:p>
          <a:p>
            <a:r>
              <a:rPr lang="en-US" sz="7800" dirty="0" smtClean="0"/>
              <a:t>The </a:t>
            </a:r>
            <a:r>
              <a:rPr lang="en-US" sz="7800" dirty="0"/>
              <a:t>nature and extent of exceptions identified</a:t>
            </a:r>
            <a:r>
              <a:rPr lang="en-US" sz="7800" dirty="0" smtClean="0"/>
              <a:t>.</a:t>
            </a:r>
          </a:p>
          <a:p>
            <a:r>
              <a:rPr lang="en-US" sz="7800" dirty="0" smtClean="0"/>
              <a:t>Basis of conclusion</a:t>
            </a:r>
          </a:p>
          <a:p>
            <a:r>
              <a:rPr lang="en-US" sz="7800" dirty="0" smtClean="0"/>
              <a:t>Audit methodology used and tools used. </a:t>
            </a:r>
            <a:endParaRPr lang="en-US" sz="7800" dirty="0"/>
          </a:p>
          <a:p>
            <a:pPr marL="0" indent="0">
              <a:buNone/>
            </a:pPr>
            <a:endParaRPr lang="en-GB" sz="4400" dirty="0" smtClean="0"/>
          </a:p>
          <a:p>
            <a:pPr marL="0" indent="0">
              <a:buNone/>
            </a:pPr>
            <a:endParaRPr lang="en-GB" sz="4400" dirty="0"/>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38</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4233040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a:bodyPr>
          <a:lstStyle/>
          <a:p>
            <a:pPr marL="0" indent="0">
              <a:buNone/>
            </a:pPr>
            <a:r>
              <a:rPr lang="en-US" sz="4400" dirty="0"/>
              <a:t>Audit documentation may be recorded on paper or on electronic or other media. </a:t>
            </a:r>
            <a:endParaRPr lang="en-US" sz="4400" dirty="0" smtClean="0"/>
          </a:p>
          <a:p>
            <a:pPr marL="0" indent="0">
              <a:buNone/>
            </a:pPr>
            <a:endParaRPr lang="en-US" sz="4400" dirty="0"/>
          </a:p>
          <a:p>
            <a:pPr marL="0" indent="0">
              <a:buNone/>
            </a:pPr>
            <a:r>
              <a:rPr lang="en-US" sz="4400" dirty="0" smtClean="0"/>
              <a:t>Examples </a:t>
            </a:r>
            <a:r>
              <a:rPr lang="en-US" sz="4400" dirty="0"/>
              <a:t>of audit documentation include: </a:t>
            </a:r>
            <a:endParaRPr lang="en-GB" sz="4400" dirty="0"/>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39</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419091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1. Introduction</a:t>
            </a:r>
            <a:endParaRPr lang="en-GB" dirty="0"/>
          </a:p>
        </p:txBody>
      </p:sp>
      <p:sp>
        <p:nvSpPr>
          <p:cNvPr id="4" name="Content Placeholder 3"/>
          <p:cNvSpPr>
            <a:spLocks noGrp="1"/>
          </p:cNvSpPr>
          <p:nvPr>
            <p:ph sz="quarter" idx="1"/>
          </p:nvPr>
        </p:nvSpPr>
        <p:spPr/>
        <p:txBody>
          <a:bodyPr>
            <a:normAutofit/>
          </a:bodyPr>
          <a:lstStyle/>
          <a:p>
            <a:pPr marL="0" indent="0">
              <a:buNone/>
            </a:pPr>
            <a:r>
              <a:rPr lang="en-US" sz="4800" dirty="0" smtClean="0"/>
              <a:t>There are many issues but the key ones are addressed here. For additional matters please refer to International Standards on Audit (</a:t>
            </a:r>
            <a:r>
              <a:rPr lang="en-US" sz="4800" dirty="0" smtClean="0"/>
              <a:t>ISAs). </a:t>
            </a: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24589337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fontScale="77500" lnSpcReduction="20000"/>
          </a:bodyPr>
          <a:lstStyle/>
          <a:p>
            <a:pPr marL="0" indent="0">
              <a:buNone/>
            </a:pPr>
            <a:r>
              <a:rPr lang="en-US" sz="4400" dirty="0" smtClean="0"/>
              <a:t>1. Audit </a:t>
            </a:r>
            <a:r>
              <a:rPr lang="en-US" sz="4400" dirty="0"/>
              <a:t>programs. </a:t>
            </a:r>
          </a:p>
          <a:p>
            <a:pPr marL="0" indent="0">
              <a:buNone/>
            </a:pPr>
            <a:r>
              <a:rPr lang="en-US" sz="4400" dirty="0" smtClean="0"/>
              <a:t>2. </a:t>
            </a:r>
            <a:r>
              <a:rPr lang="en-US" sz="4400" dirty="0"/>
              <a:t>Analyses. </a:t>
            </a:r>
          </a:p>
          <a:p>
            <a:pPr marL="0" indent="0">
              <a:buNone/>
            </a:pPr>
            <a:r>
              <a:rPr lang="en-US" sz="4400" dirty="0" smtClean="0"/>
              <a:t>3.Issues </a:t>
            </a:r>
            <a:r>
              <a:rPr lang="en-US" sz="4400" dirty="0"/>
              <a:t>memoranda. </a:t>
            </a:r>
          </a:p>
          <a:p>
            <a:pPr marL="0" indent="0">
              <a:buNone/>
            </a:pPr>
            <a:r>
              <a:rPr lang="en-US" sz="4400" dirty="0" smtClean="0"/>
              <a:t>4. </a:t>
            </a:r>
            <a:r>
              <a:rPr lang="en-US" sz="4400" dirty="0"/>
              <a:t>Summaries of significant matters. </a:t>
            </a:r>
          </a:p>
          <a:p>
            <a:pPr marL="0" indent="0">
              <a:buNone/>
            </a:pPr>
            <a:r>
              <a:rPr lang="en-US" sz="4400" dirty="0" smtClean="0"/>
              <a:t>5.Letters </a:t>
            </a:r>
            <a:r>
              <a:rPr lang="en-US" sz="4400" dirty="0"/>
              <a:t>of confirmation and representation. </a:t>
            </a:r>
          </a:p>
          <a:p>
            <a:pPr marL="0" indent="0">
              <a:buNone/>
            </a:pPr>
            <a:r>
              <a:rPr lang="en-US" sz="4400" dirty="0" smtClean="0"/>
              <a:t>6. </a:t>
            </a:r>
            <a:r>
              <a:rPr lang="en-US" sz="4400" dirty="0"/>
              <a:t>Checklists. </a:t>
            </a:r>
          </a:p>
          <a:p>
            <a:pPr marL="0" indent="0">
              <a:buNone/>
            </a:pPr>
            <a:r>
              <a:rPr lang="en-US" sz="4400" dirty="0" smtClean="0"/>
              <a:t>7. Correspondence </a:t>
            </a:r>
            <a:r>
              <a:rPr lang="en-US" sz="4400" dirty="0"/>
              <a:t>(including e-mail) concerning significant matters </a:t>
            </a:r>
          </a:p>
          <a:p>
            <a:pPr marL="0" indent="0">
              <a:buNone/>
            </a:pP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40</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35919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fontScale="92500" lnSpcReduction="20000"/>
          </a:bodyPr>
          <a:lstStyle/>
          <a:p>
            <a:pPr marL="0" indent="0">
              <a:buNone/>
            </a:pPr>
            <a:r>
              <a:rPr lang="en-US" sz="4400" dirty="0"/>
              <a:t>The auditor may include abstracts or copies of the entity’s records (for example, significant and specific contracts and agreements) as part of audit documentation. Audit documentation, however, is not a substitute for the entity’s accounting records. </a:t>
            </a: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41</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8171005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fontScale="77500" lnSpcReduction="20000"/>
          </a:bodyPr>
          <a:lstStyle/>
          <a:p>
            <a:pPr marL="0" indent="0">
              <a:buNone/>
            </a:pPr>
            <a:r>
              <a:rPr lang="en-US" sz="4400" dirty="0"/>
              <a:t>The auditor shall document discussions of significant matters with management, those charged with governance, and others, including the nature of the significant matters discussed and when and with whom the discussions took </a:t>
            </a:r>
            <a:r>
              <a:rPr lang="en-US" sz="4400" dirty="0" smtClean="0"/>
              <a:t>place. This </a:t>
            </a:r>
            <a:r>
              <a:rPr lang="en-US" sz="4400" dirty="0"/>
              <a:t>may include other appropriate records such as minutes of meetings prepared by the entity’s personnel and agreed by the auditor. </a:t>
            </a:r>
            <a:endParaRPr lang="en-GB" sz="44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42</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8483813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lnSpcReduction="10000"/>
          </a:bodyPr>
          <a:lstStyle/>
          <a:p>
            <a:pPr marL="0" indent="0">
              <a:buNone/>
            </a:pPr>
            <a:r>
              <a:rPr lang="en-US" sz="4400" dirty="0" smtClean="0"/>
              <a:t>The </a:t>
            </a:r>
            <a:r>
              <a:rPr lang="en-US" sz="4400" dirty="0"/>
              <a:t>auditor shall assemble the audit documentation in an audit file and complete the administrative process of assembling the final audit file on a timely basis after the date of the auditor’s </a:t>
            </a:r>
            <a:r>
              <a:rPr lang="en-US" sz="4400" dirty="0" smtClean="0"/>
              <a:t>report. </a:t>
            </a: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1516827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a:bodyPr>
          <a:lstStyle/>
          <a:p>
            <a:pPr marL="0" indent="0">
              <a:buNone/>
            </a:pPr>
            <a:r>
              <a:rPr lang="en-US" sz="4400" dirty="0"/>
              <a:t>After the assembly of the final audit file has been completed, the auditor shall not delete or discard audit documentation of any nature before the end of its retention period. </a:t>
            </a: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44</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7958200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3. Requirements</a:t>
            </a:r>
            <a:endParaRPr lang="en-GB" dirty="0"/>
          </a:p>
        </p:txBody>
      </p:sp>
      <p:sp>
        <p:nvSpPr>
          <p:cNvPr id="4" name="Content Placeholder 3"/>
          <p:cNvSpPr>
            <a:spLocks noGrp="1"/>
          </p:cNvSpPr>
          <p:nvPr>
            <p:ph sz="quarter" idx="1"/>
          </p:nvPr>
        </p:nvSpPr>
        <p:spPr/>
        <p:txBody>
          <a:bodyPr>
            <a:normAutofit fontScale="70000" lnSpcReduction="20000"/>
          </a:bodyPr>
          <a:lstStyle/>
          <a:p>
            <a:pPr marL="0" indent="0">
              <a:buNone/>
            </a:pPr>
            <a:r>
              <a:rPr lang="en-US" sz="4400" dirty="0"/>
              <a:t>In circumstances </a:t>
            </a:r>
            <a:r>
              <a:rPr lang="en-US" sz="4400" dirty="0" smtClean="0"/>
              <a:t>where </a:t>
            </a:r>
            <a:r>
              <a:rPr lang="en-US" sz="4400" dirty="0"/>
              <a:t>the auditor finds it necessary to modify existing audit documentation or add new audit documentation after the assembly of the final audit file has been completed, the auditor shall, regardless of the nature of the modifications or additions, document: </a:t>
            </a:r>
          </a:p>
          <a:p>
            <a:pPr marL="0" indent="0">
              <a:buNone/>
            </a:pPr>
            <a:r>
              <a:rPr lang="en-US" sz="4400" dirty="0"/>
              <a:t>(a) The specific reasons for making them; and </a:t>
            </a:r>
          </a:p>
          <a:p>
            <a:pPr marL="0" indent="0">
              <a:buNone/>
            </a:pPr>
            <a:r>
              <a:rPr lang="en-US" sz="4400" dirty="0"/>
              <a:t>(b) When and by whom they were made and reviewed. </a:t>
            </a: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5565167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Other standards</a:t>
            </a:r>
            <a:endParaRPr lang="en-GB" dirty="0"/>
          </a:p>
        </p:txBody>
      </p:sp>
      <p:sp>
        <p:nvSpPr>
          <p:cNvPr id="4" name="Content Placeholder 3"/>
          <p:cNvSpPr>
            <a:spLocks noGrp="1"/>
          </p:cNvSpPr>
          <p:nvPr>
            <p:ph sz="quarter" idx="1"/>
          </p:nvPr>
        </p:nvSpPr>
        <p:spPr/>
        <p:txBody>
          <a:bodyPr>
            <a:normAutofit fontScale="70000" lnSpcReduction="20000"/>
          </a:bodyPr>
          <a:lstStyle/>
          <a:p>
            <a:r>
              <a:rPr lang="en-US" sz="4400" dirty="0" smtClean="0"/>
              <a:t>ISA </a:t>
            </a:r>
            <a:r>
              <a:rPr lang="en-US" sz="4400" dirty="0"/>
              <a:t>210, </a:t>
            </a:r>
            <a:r>
              <a:rPr lang="en-US" sz="4400" i="1" dirty="0"/>
              <a:t>Agreeing the Terms of Audit Engagements </a:t>
            </a:r>
            <a:r>
              <a:rPr lang="en-US" sz="4400" dirty="0"/>
              <a:t>– paragraphs 10–12 </a:t>
            </a:r>
          </a:p>
          <a:p>
            <a:r>
              <a:rPr lang="en-US" sz="4400" dirty="0" smtClean="0"/>
              <a:t>ISA </a:t>
            </a:r>
            <a:r>
              <a:rPr lang="en-US" sz="4400" dirty="0"/>
              <a:t>220, </a:t>
            </a:r>
            <a:r>
              <a:rPr lang="en-US" sz="4400" i="1" dirty="0"/>
              <a:t>Quality Control for an Audit of Financial Statements </a:t>
            </a:r>
            <a:r>
              <a:rPr lang="en-US" sz="4400" dirty="0"/>
              <a:t>– paragraphs 24–25 </a:t>
            </a:r>
          </a:p>
          <a:p>
            <a:r>
              <a:rPr lang="en-US" sz="4400" dirty="0" smtClean="0"/>
              <a:t>ISA </a:t>
            </a:r>
            <a:r>
              <a:rPr lang="en-US" sz="4400" dirty="0"/>
              <a:t>240, </a:t>
            </a:r>
            <a:r>
              <a:rPr lang="en-US" sz="4400" i="1" dirty="0"/>
              <a:t>The Auditor’s Responsibilities Relating to Fraud in an Audit of Financial Statements </a:t>
            </a:r>
            <a:r>
              <a:rPr lang="en-US" sz="4400" dirty="0"/>
              <a:t>– paragraphs 44–47 </a:t>
            </a:r>
          </a:p>
          <a:p>
            <a:r>
              <a:rPr lang="en-US" sz="4400" dirty="0" smtClean="0"/>
              <a:t>ISA </a:t>
            </a:r>
            <a:r>
              <a:rPr lang="en-US" sz="4400" dirty="0"/>
              <a:t>250, </a:t>
            </a:r>
            <a:r>
              <a:rPr lang="en-US" sz="4400" i="1" dirty="0"/>
              <a:t>Consideration of Laws and Regulations in an Audit of Financial Statements </a:t>
            </a:r>
            <a:r>
              <a:rPr lang="en-US" sz="4400" dirty="0"/>
              <a:t>– paragraph 29 </a:t>
            </a:r>
          </a:p>
          <a:p>
            <a:pPr marL="0" indent="0">
              <a:buNone/>
            </a:pP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46</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31854113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Other standards</a:t>
            </a:r>
            <a:endParaRPr lang="en-GB" dirty="0"/>
          </a:p>
        </p:txBody>
      </p:sp>
      <p:sp>
        <p:nvSpPr>
          <p:cNvPr id="4" name="Content Placeholder 3"/>
          <p:cNvSpPr>
            <a:spLocks noGrp="1"/>
          </p:cNvSpPr>
          <p:nvPr>
            <p:ph sz="quarter" idx="1"/>
          </p:nvPr>
        </p:nvSpPr>
        <p:spPr/>
        <p:txBody>
          <a:bodyPr>
            <a:normAutofit fontScale="70000" lnSpcReduction="20000"/>
          </a:bodyPr>
          <a:lstStyle/>
          <a:p>
            <a:r>
              <a:rPr lang="en-US" sz="4400" dirty="0" smtClean="0"/>
              <a:t>ISA </a:t>
            </a:r>
            <a:r>
              <a:rPr lang="en-US" sz="4400" dirty="0"/>
              <a:t>260, </a:t>
            </a:r>
            <a:r>
              <a:rPr lang="en-US" sz="4400" i="1" dirty="0"/>
              <a:t>Communication with Those Charged with Governance </a:t>
            </a:r>
            <a:r>
              <a:rPr lang="en-US" sz="4400" dirty="0"/>
              <a:t>– paragraph 23 </a:t>
            </a:r>
          </a:p>
          <a:p>
            <a:r>
              <a:rPr lang="en-US" sz="4400" dirty="0" smtClean="0"/>
              <a:t>ISA </a:t>
            </a:r>
            <a:r>
              <a:rPr lang="en-US" sz="4400" dirty="0"/>
              <a:t>300, </a:t>
            </a:r>
            <a:r>
              <a:rPr lang="en-US" sz="4400" i="1" dirty="0"/>
              <a:t>Planning an Audit of Financial Statements </a:t>
            </a:r>
            <a:r>
              <a:rPr lang="en-US" sz="4400" dirty="0"/>
              <a:t>– paragraph 12 </a:t>
            </a:r>
          </a:p>
          <a:p>
            <a:r>
              <a:rPr lang="en-US" sz="4400" dirty="0" smtClean="0"/>
              <a:t>ISA </a:t>
            </a:r>
            <a:r>
              <a:rPr lang="en-US" sz="4400" dirty="0"/>
              <a:t>315 (Revised), </a:t>
            </a:r>
            <a:r>
              <a:rPr lang="en-US" sz="4400" i="1" dirty="0"/>
              <a:t>Identifying and Assessing the Risks of Material Misstatement through Understanding the Entity and Its Environment </a:t>
            </a:r>
            <a:r>
              <a:rPr lang="en-US" sz="4400" dirty="0"/>
              <a:t>– paragraph 32 </a:t>
            </a:r>
          </a:p>
          <a:p>
            <a:r>
              <a:rPr lang="en-US" sz="4400" dirty="0" smtClean="0"/>
              <a:t>ISA </a:t>
            </a:r>
            <a:r>
              <a:rPr lang="en-US" sz="4400" dirty="0"/>
              <a:t>320, </a:t>
            </a:r>
            <a:r>
              <a:rPr lang="en-US" sz="4400" i="1" dirty="0"/>
              <a:t>Materiality in Planning and Performing an Audit </a:t>
            </a:r>
            <a:r>
              <a:rPr lang="en-US" sz="4400" dirty="0"/>
              <a:t>– paragraph 14 </a:t>
            </a:r>
          </a:p>
          <a:p>
            <a:pPr marL="0" indent="0">
              <a:buNone/>
            </a:pP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47</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14331602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4. Other standards</a:t>
            </a:r>
            <a:endParaRPr lang="en-GB" dirty="0"/>
          </a:p>
        </p:txBody>
      </p:sp>
      <p:sp>
        <p:nvSpPr>
          <p:cNvPr id="4" name="Content Placeholder 3"/>
          <p:cNvSpPr>
            <a:spLocks noGrp="1"/>
          </p:cNvSpPr>
          <p:nvPr>
            <p:ph sz="quarter" idx="1"/>
          </p:nvPr>
        </p:nvSpPr>
        <p:spPr/>
        <p:txBody>
          <a:bodyPr>
            <a:normAutofit fontScale="55000" lnSpcReduction="20000"/>
          </a:bodyPr>
          <a:lstStyle/>
          <a:p>
            <a:r>
              <a:rPr lang="en-US" sz="4400" dirty="0" smtClean="0"/>
              <a:t>ISA </a:t>
            </a:r>
            <a:r>
              <a:rPr lang="en-US" sz="4400" dirty="0"/>
              <a:t>330, </a:t>
            </a:r>
            <a:r>
              <a:rPr lang="en-US" sz="4400" i="1" dirty="0"/>
              <a:t>The Auditor’s Responses to Assessed Risks </a:t>
            </a:r>
            <a:r>
              <a:rPr lang="en-US" sz="4400" dirty="0"/>
              <a:t>– paragraphs 28–30 </a:t>
            </a:r>
          </a:p>
          <a:p>
            <a:r>
              <a:rPr lang="en-US" sz="4400" dirty="0" smtClean="0"/>
              <a:t>ISA </a:t>
            </a:r>
            <a:r>
              <a:rPr lang="en-US" sz="4400" dirty="0"/>
              <a:t>450, </a:t>
            </a:r>
            <a:r>
              <a:rPr lang="en-US" sz="4400" i="1" dirty="0"/>
              <a:t>Evaluation of Misstatements Identified during the Audit </a:t>
            </a:r>
            <a:r>
              <a:rPr lang="en-US" sz="4400" dirty="0"/>
              <a:t>– paragraph 15 </a:t>
            </a:r>
          </a:p>
          <a:p>
            <a:r>
              <a:rPr lang="en-US" sz="4400" dirty="0" smtClean="0"/>
              <a:t>ISA </a:t>
            </a:r>
            <a:r>
              <a:rPr lang="en-US" sz="4400" dirty="0"/>
              <a:t>540, </a:t>
            </a:r>
            <a:r>
              <a:rPr lang="en-US" sz="4400" i="1" dirty="0"/>
              <a:t>Auditing Accounting Estimates, Including Fair Value Accounting Estimates, and Related Disclosures </a:t>
            </a:r>
            <a:r>
              <a:rPr lang="en-US" sz="4400" dirty="0"/>
              <a:t>– paragraph 23 </a:t>
            </a:r>
          </a:p>
          <a:p>
            <a:r>
              <a:rPr lang="en-US" sz="4400" dirty="0" smtClean="0"/>
              <a:t>ISA </a:t>
            </a:r>
            <a:r>
              <a:rPr lang="en-US" sz="4400" dirty="0"/>
              <a:t>550, </a:t>
            </a:r>
            <a:r>
              <a:rPr lang="en-US" sz="4400" i="1" dirty="0"/>
              <a:t>Related Parties </a:t>
            </a:r>
            <a:r>
              <a:rPr lang="en-US" sz="4400" dirty="0"/>
              <a:t>– paragraph 28 </a:t>
            </a:r>
          </a:p>
          <a:p>
            <a:r>
              <a:rPr lang="en-US" sz="4400" dirty="0" smtClean="0"/>
              <a:t>ISA </a:t>
            </a:r>
            <a:r>
              <a:rPr lang="en-US" sz="4400" dirty="0"/>
              <a:t>600, </a:t>
            </a:r>
            <a:r>
              <a:rPr lang="en-US" sz="4400" i="1" dirty="0"/>
              <a:t>Special Considerations—Audits of Group Financial Statements (Including the Work of Component Auditors) </a:t>
            </a:r>
            <a:r>
              <a:rPr lang="en-US" sz="4400" dirty="0"/>
              <a:t>– paragraph 50 </a:t>
            </a:r>
          </a:p>
          <a:p>
            <a:r>
              <a:rPr lang="en-US" sz="4400" dirty="0" smtClean="0"/>
              <a:t>ISA610 </a:t>
            </a:r>
            <a:r>
              <a:rPr lang="en-US" sz="4400" dirty="0"/>
              <a:t>(Revised), </a:t>
            </a:r>
            <a:r>
              <a:rPr lang="en-US" sz="4400" i="1" dirty="0"/>
              <a:t>Using the Work of Internal Auditors </a:t>
            </a:r>
            <a:r>
              <a:rPr lang="en-US" sz="4400" dirty="0"/>
              <a:t>– paragraph 24</a:t>
            </a:r>
          </a:p>
          <a:p>
            <a:pPr marL="0" indent="0">
              <a:buNone/>
            </a:pPr>
            <a:endParaRPr lang="en-GB" sz="4400" b="1" u="sng"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48</a:t>
            </a:fld>
            <a:endParaRPr lang="en-US"/>
          </a:p>
        </p:txBody>
      </p:sp>
      <p:pic>
        <p:nvPicPr>
          <p:cNvPr id="6" name="Picture 5"/>
          <p:cNvPicPr>
            <a:picLocks noChangeAspect="1"/>
          </p:cNvPicPr>
          <p:nvPr/>
        </p:nvPicPr>
        <p:blipFill>
          <a:blip r:embed="rId2"/>
          <a:stretch>
            <a:fillRect/>
          </a:stretch>
        </p:blipFill>
        <p:spPr>
          <a:xfrm>
            <a:off x="301752" y="381001"/>
            <a:ext cx="1450848" cy="761999"/>
          </a:xfrm>
          <a:prstGeom prst="rect">
            <a:avLst/>
          </a:prstGeom>
        </p:spPr>
      </p:pic>
    </p:spTree>
    <p:extLst>
      <p:ext uri="{BB962C8B-B14F-4D97-AF65-F5344CB8AC3E}">
        <p14:creationId xmlns:p14="http://schemas.microsoft.com/office/powerpoint/2010/main" val="254945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r>
              <a:rPr lang="en-GB" dirty="0" smtClean="0"/>
              <a:t>                    2. Professionalism and independence</a:t>
            </a:r>
            <a:endParaRPr lang="en-GB" dirty="0"/>
          </a:p>
        </p:txBody>
      </p:sp>
      <p:sp>
        <p:nvSpPr>
          <p:cNvPr id="4" name="Content Placeholder 3"/>
          <p:cNvSpPr>
            <a:spLocks noGrp="1"/>
          </p:cNvSpPr>
          <p:nvPr>
            <p:ph sz="quarter" idx="1"/>
          </p:nvPr>
        </p:nvSpPr>
        <p:spPr/>
        <p:txBody>
          <a:bodyPr>
            <a:normAutofit/>
          </a:bodyPr>
          <a:lstStyle/>
          <a:p>
            <a:pPr marL="0" indent="0">
              <a:buNone/>
            </a:pPr>
            <a:r>
              <a:rPr lang="en-US" sz="3200" dirty="0" smtClean="0"/>
              <a:t>Members should behave like professionals. Have: </a:t>
            </a:r>
          </a:p>
          <a:p>
            <a:pPr marL="0" indent="0">
              <a:buNone/>
            </a:pPr>
            <a:r>
              <a:rPr lang="en-US" sz="3200" dirty="0" smtClean="0"/>
              <a:t>1</a:t>
            </a:r>
            <a:r>
              <a:rPr lang="en-US" sz="3200" dirty="0" smtClean="0"/>
              <a:t>. Integrity</a:t>
            </a:r>
            <a:endParaRPr lang="en-US" sz="3200" dirty="0" smtClean="0"/>
          </a:p>
          <a:p>
            <a:pPr marL="0" indent="0">
              <a:buNone/>
            </a:pPr>
            <a:r>
              <a:rPr lang="en-US" sz="3200" dirty="0" smtClean="0"/>
              <a:t>2</a:t>
            </a:r>
            <a:r>
              <a:rPr lang="en-US" sz="3200" dirty="0" smtClean="0"/>
              <a:t>. Objectivity</a:t>
            </a:r>
            <a:endParaRPr lang="en-US" sz="3200" dirty="0" smtClean="0"/>
          </a:p>
          <a:p>
            <a:pPr marL="0" indent="0">
              <a:buNone/>
            </a:pPr>
            <a:r>
              <a:rPr lang="en-US" sz="3200" dirty="0" smtClean="0"/>
              <a:t>3</a:t>
            </a:r>
            <a:r>
              <a:rPr lang="en-US" sz="3200" dirty="0" smtClean="0"/>
              <a:t>. Professional </a:t>
            </a:r>
            <a:r>
              <a:rPr lang="en-US" sz="3200" dirty="0" smtClean="0"/>
              <a:t>competence and due care</a:t>
            </a:r>
          </a:p>
          <a:p>
            <a:pPr marL="0" indent="0">
              <a:buNone/>
            </a:pPr>
            <a:r>
              <a:rPr lang="en-US" sz="3200" dirty="0" smtClean="0"/>
              <a:t>4</a:t>
            </a:r>
            <a:r>
              <a:rPr lang="en-US" sz="3200" dirty="0" smtClean="0"/>
              <a:t>. Confidentiality</a:t>
            </a:r>
            <a:endParaRPr lang="en-US" sz="3200" dirty="0" smtClean="0"/>
          </a:p>
          <a:p>
            <a:pPr marL="0" indent="0">
              <a:buNone/>
            </a:pPr>
            <a:r>
              <a:rPr lang="en-US" sz="3200" dirty="0" smtClean="0"/>
              <a:t>5. Good behavior (Obey laws and rules)</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3941930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r>
              <a:rPr lang="en-GB" dirty="0" smtClean="0"/>
              <a:t>                    2. Professionalism and independence</a:t>
            </a:r>
            <a:endParaRPr lang="en-GB" dirty="0"/>
          </a:p>
        </p:txBody>
      </p:sp>
      <p:sp>
        <p:nvSpPr>
          <p:cNvPr id="4" name="Content Placeholder 3"/>
          <p:cNvSpPr>
            <a:spLocks noGrp="1"/>
          </p:cNvSpPr>
          <p:nvPr>
            <p:ph sz="quarter" idx="1"/>
          </p:nvPr>
        </p:nvSpPr>
        <p:spPr/>
        <p:txBody>
          <a:bodyPr>
            <a:normAutofit lnSpcReduction="10000"/>
          </a:bodyPr>
          <a:lstStyle/>
          <a:p>
            <a:pPr marL="0" indent="0">
              <a:buNone/>
            </a:pPr>
            <a:r>
              <a:rPr lang="en-US" sz="3600" dirty="0" smtClean="0"/>
              <a:t>Maintain Independence. Avoid threats to independence:</a:t>
            </a:r>
          </a:p>
          <a:p>
            <a:pPr marL="0" indent="0">
              <a:buNone/>
            </a:pPr>
            <a:r>
              <a:rPr lang="en-US" sz="3600" dirty="0" smtClean="0"/>
              <a:t>1. </a:t>
            </a:r>
            <a:r>
              <a:rPr lang="en-US" sz="3600" b="1" dirty="0" smtClean="0"/>
              <a:t>Self-Interest</a:t>
            </a:r>
            <a:r>
              <a:rPr lang="en-US" sz="3600" dirty="0" smtClean="0"/>
              <a:t>(Financial, close business relationships, employment, partner on client board, gifts and hospitality, % fees, overdue fees, family and personal relationships, low balling and contingent fees). </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4090028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r>
              <a:rPr lang="en-GB" dirty="0" smtClean="0"/>
              <a:t>                    2. Professionalism and independence</a:t>
            </a:r>
            <a:endParaRPr lang="en-GB" dirty="0"/>
          </a:p>
        </p:txBody>
      </p:sp>
      <p:sp>
        <p:nvSpPr>
          <p:cNvPr id="4" name="Content Placeholder 3"/>
          <p:cNvSpPr>
            <a:spLocks noGrp="1"/>
          </p:cNvSpPr>
          <p:nvPr>
            <p:ph sz="quarter" idx="1"/>
          </p:nvPr>
        </p:nvSpPr>
        <p:spPr/>
        <p:txBody>
          <a:bodyPr>
            <a:normAutofit/>
          </a:bodyPr>
          <a:lstStyle/>
          <a:p>
            <a:pPr marL="0" indent="0">
              <a:buNone/>
            </a:pPr>
            <a:r>
              <a:rPr lang="en-US" sz="4400" dirty="0" smtClean="0"/>
              <a:t>2. </a:t>
            </a:r>
            <a:r>
              <a:rPr lang="en-US" sz="4400" b="1" dirty="0" smtClean="0"/>
              <a:t>Self –Review </a:t>
            </a:r>
            <a:r>
              <a:rPr lang="en-US" sz="4400" dirty="0" smtClean="0"/>
              <a:t>(Other services, maintaining accounting records and preparing financial  and statements, valuation services, Internal audit, corporate finance)</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343248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r>
              <a:rPr lang="en-GB" dirty="0" smtClean="0"/>
              <a:t>                    2. Professionalism and independence</a:t>
            </a:r>
            <a:endParaRPr lang="en-GB" dirty="0"/>
          </a:p>
        </p:txBody>
      </p:sp>
      <p:sp>
        <p:nvSpPr>
          <p:cNvPr id="4" name="Content Placeholder 3"/>
          <p:cNvSpPr>
            <a:spLocks noGrp="1"/>
          </p:cNvSpPr>
          <p:nvPr>
            <p:ph sz="quarter" idx="1"/>
          </p:nvPr>
        </p:nvSpPr>
        <p:spPr/>
        <p:txBody>
          <a:bodyPr>
            <a:normAutofit/>
          </a:bodyPr>
          <a:lstStyle/>
          <a:p>
            <a:pPr marL="0" indent="0">
              <a:buNone/>
            </a:pPr>
            <a:r>
              <a:rPr lang="en-US" sz="4400" dirty="0" smtClean="0"/>
              <a:t>3. </a:t>
            </a:r>
            <a:r>
              <a:rPr lang="en-US" sz="4400" b="1" dirty="0" smtClean="0"/>
              <a:t>Advocacy</a:t>
            </a:r>
            <a:r>
              <a:rPr lang="en-US" sz="4400" dirty="0" smtClean="0"/>
              <a:t>(Promoting positions for client to the point of being compromised)</a:t>
            </a:r>
          </a:p>
          <a:p>
            <a:pPr marL="0" indent="0">
              <a:buNone/>
            </a:pPr>
            <a:r>
              <a:rPr lang="en-US" sz="4400" dirty="0" smtClean="0"/>
              <a:t>4.</a:t>
            </a:r>
            <a:r>
              <a:rPr lang="en-US" sz="4400" b="1" dirty="0" smtClean="0"/>
              <a:t>Familiarity</a:t>
            </a:r>
            <a:r>
              <a:rPr lang="en-US" sz="4400" dirty="0" smtClean="0"/>
              <a:t> (Long time)</a:t>
            </a:r>
          </a:p>
          <a:p>
            <a:pPr marL="0" indent="0">
              <a:buNone/>
            </a:pPr>
            <a:r>
              <a:rPr lang="en-US" sz="4400" dirty="0" smtClean="0"/>
              <a:t>5.</a:t>
            </a:r>
            <a:r>
              <a:rPr lang="en-US" sz="4400" b="1" dirty="0" smtClean="0"/>
              <a:t>Intimidation</a:t>
            </a:r>
            <a:r>
              <a:rPr lang="en-US" sz="4400" dirty="0" smtClean="0"/>
              <a:t> (Possible litigation)</a:t>
            </a:r>
          </a:p>
          <a:p>
            <a:pPr marL="0" indent="0">
              <a:buNone/>
            </a:pPr>
            <a:endParaRPr lang="en-US" sz="48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1428210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r>
              <a:rPr lang="en-GB" dirty="0" smtClean="0"/>
              <a:t>   </a:t>
            </a:r>
            <a:r>
              <a:rPr lang="en-GB" b="1" dirty="0" smtClean="0"/>
              <a:t>3. Audit Evidence</a:t>
            </a:r>
            <a:endParaRPr lang="en-GB" b="1" dirty="0"/>
          </a:p>
        </p:txBody>
      </p:sp>
      <p:sp>
        <p:nvSpPr>
          <p:cNvPr id="4" name="Content Placeholder 3"/>
          <p:cNvSpPr>
            <a:spLocks noGrp="1"/>
          </p:cNvSpPr>
          <p:nvPr>
            <p:ph sz="quarter" idx="1"/>
          </p:nvPr>
        </p:nvSpPr>
        <p:spPr/>
        <p:txBody>
          <a:bodyPr>
            <a:normAutofit/>
          </a:bodyPr>
          <a:lstStyle/>
          <a:p>
            <a:pPr marL="0" indent="0">
              <a:buNone/>
            </a:pPr>
            <a:r>
              <a:rPr lang="en-US" sz="5400" dirty="0"/>
              <a:t>Audit evidence is information obtained by the auditor in arriving at the </a:t>
            </a:r>
            <a:r>
              <a:rPr lang="en-US" sz="5400" dirty="0" smtClean="0"/>
              <a:t>conclusion </a:t>
            </a:r>
            <a:r>
              <a:rPr lang="en-US" sz="5400" dirty="0"/>
              <a:t>on </a:t>
            </a:r>
            <a:r>
              <a:rPr lang="en-US" sz="5400" dirty="0" smtClean="0"/>
              <a:t>which the </a:t>
            </a:r>
            <a:r>
              <a:rPr lang="en-US" sz="5400" dirty="0"/>
              <a:t>audit opinion is based.</a:t>
            </a:r>
            <a:endParaRPr lang="en-US" sz="5400"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pic>
        <p:nvPicPr>
          <p:cNvPr id="7" name="Picture 6" descr="ICPAK-Approved-logo (2)"/>
          <p:cNvPicPr/>
          <p:nvPr/>
        </p:nvPicPr>
        <p:blipFill>
          <a:blip r:embed="rId2" cstate="print"/>
          <a:srcRect/>
          <a:stretch>
            <a:fillRect/>
          </a:stretch>
        </p:blipFill>
        <p:spPr bwMode="auto">
          <a:xfrm>
            <a:off x="533400" y="430433"/>
            <a:ext cx="1326515" cy="666750"/>
          </a:xfrm>
          <a:prstGeom prst="rect">
            <a:avLst/>
          </a:prstGeom>
          <a:noFill/>
          <a:ln w="9525">
            <a:noFill/>
            <a:miter lim="800000"/>
            <a:headEnd/>
            <a:tailEnd/>
          </a:ln>
        </p:spPr>
      </p:pic>
    </p:spTree>
    <p:extLst>
      <p:ext uri="{BB962C8B-B14F-4D97-AF65-F5344CB8AC3E}">
        <p14:creationId xmlns:p14="http://schemas.microsoft.com/office/powerpoint/2010/main" val="110110660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2378</TotalTime>
  <Words>2271</Words>
  <Application>Microsoft Office PowerPoint</Application>
  <PresentationFormat>On-screen Show (4:3)</PresentationFormat>
  <Paragraphs>282</Paragraphs>
  <Slides>48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Calibri</vt:lpstr>
      <vt:lpstr>Georgia</vt:lpstr>
      <vt:lpstr>Wingdings</vt:lpstr>
      <vt:lpstr>Wingdings 2</vt:lpstr>
      <vt:lpstr>Civic</vt:lpstr>
      <vt:lpstr> </vt:lpstr>
      <vt:lpstr>CONTENT</vt:lpstr>
      <vt:lpstr>                    1. Introduction</vt:lpstr>
      <vt:lpstr>                    1. Introduction</vt:lpstr>
      <vt:lpstr>                    2. Professionalism and independence</vt:lpstr>
      <vt:lpstr>                    2. Professionalism and independence</vt:lpstr>
      <vt:lpstr>                    2. Professionalism and independence</vt:lpstr>
      <vt:lpstr>                    2. Professionalism and independence</vt:lpstr>
      <vt:lpstr>   3. Audit Evidence</vt:lpstr>
      <vt:lpstr>   3. Audit Evidence</vt:lpstr>
      <vt:lpstr>   3. Audit Evidence</vt:lpstr>
      <vt:lpstr>   3. Audit Evidence</vt:lpstr>
      <vt:lpstr>   3. Audit Evidence</vt:lpstr>
      <vt:lpstr>4. Tests of Control</vt:lpstr>
      <vt:lpstr>4. Tests of Control</vt:lpstr>
      <vt:lpstr>4. Tests of Control</vt:lpstr>
      <vt:lpstr>4. Tests of Control</vt:lpstr>
      <vt:lpstr>4. Tests of Control</vt:lpstr>
      <vt:lpstr>4. Tests of Control</vt:lpstr>
      <vt:lpstr>4. Tests of Control</vt:lpstr>
      <vt:lpstr>4. Tests of Control</vt:lpstr>
      <vt:lpstr>5. Using the work of others</vt:lpstr>
      <vt:lpstr>5. Using the work of others</vt:lpstr>
      <vt:lpstr>5. Using the work of others</vt:lpstr>
      <vt:lpstr>5. Using the work of others</vt:lpstr>
      <vt:lpstr>5. Using the work of others</vt:lpstr>
      <vt:lpstr>5. Using the work of others</vt:lpstr>
      <vt:lpstr>5. Using the work of others</vt:lpstr>
      <vt:lpstr>5. Using the work of others</vt:lpstr>
      <vt:lpstr>5. Using the work of others</vt:lpstr>
      <vt:lpstr>5. Using the work of others</vt:lpstr>
      <vt:lpstr>5. Documentation</vt:lpstr>
      <vt:lpstr>5. Documentation - Definitions</vt:lpstr>
      <vt:lpstr>5. Documentation - Definitions</vt:lpstr>
      <vt:lpstr>5. Documentation-Requirements</vt:lpstr>
      <vt:lpstr>3. Requirements</vt:lpstr>
      <vt:lpstr>3. Requirements</vt:lpstr>
      <vt:lpstr>3. Requirements</vt:lpstr>
      <vt:lpstr>3. Requirements</vt:lpstr>
      <vt:lpstr>3. Requirements</vt:lpstr>
      <vt:lpstr>3. Requirements</vt:lpstr>
      <vt:lpstr>3. Requirements</vt:lpstr>
      <vt:lpstr>3. Requirements</vt:lpstr>
      <vt:lpstr>3. Requirements</vt:lpstr>
      <vt:lpstr>3. Requirements</vt:lpstr>
      <vt:lpstr>4. Other standards</vt:lpstr>
      <vt:lpstr>4. Other standards</vt:lpstr>
      <vt:lpstr>4. Other standards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STRATHMORE UNIVERSITY</dc:title>
  <dc:creator>ginjeni</dc:creator>
  <cp:lastModifiedBy>Lecturer</cp:lastModifiedBy>
  <cp:revision>147</cp:revision>
  <dcterms:created xsi:type="dcterms:W3CDTF">2006-08-16T00:00:00Z</dcterms:created>
  <dcterms:modified xsi:type="dcterms:W3CDTF">2014-11-13T05:32:08Z</dcterms:modified>
</cp:coreProperties>
</file>