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17"/>
  </p:notesMasterIdLst>
  <p:sldIdLst>
    <p:sldId id="256" r:id="rId2"/>
    <p:sldId id="257" r:id="rId3"/>
    <p:sldId id="271" r:id="rId4"/>
    <p:sldId id="258" r:id="rId5"/>
    <p:sldId id="259" r:id="rId6"/>
    <p:sldId id="269" r:id="rId7"/>
    <p:sldId id="260" r:id="rId8"/>
    <p:sldId id="262" r:id="rId9"/>
    <p:sldId id="263" r:id="rId10"/>
    <p:sldId id="273" r:id="rId11"/>
    <p:sldId id="275" r:id="rId12"/>
    <p:sldId id="267" r:id="rId13"/>
    <p:sldId id="276" r:id="rId14"/>
    <p:sldId id="278"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4" autoAdjust="0"/>
    <p:restoredTop sz="94660"/>
  </p:normalViewPr>
  <p:slideViewPr>
    <p:cSldViewPr snapToGrid="0">
      <p:cViewPr varScale="1">
        <p:scale>
          <a:sx n="81" d="100"/>
          <a:sy n="81" d="100"/>
        </p:scale>
        <p:origin x="-84" y="-1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1B830-EA64-4538-BCCE-C0851EFF28D5}" type="datetimeFigureOut">
              <a:rPr lang="en-US"/>
              <a:pPr/>
              <a:t>10/28/2016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F1B5B-B88C-43AA-9D67-BC270FDE0C1A}" type="slidenum">
              <a:rPr lang="en-US"/>
              <a:pPr/>
              <a:t>‹#›</a:t>
            </a:fld>
            <a:endParaRPr lang="en-US"/>
          </a:p>
        </p:txBody>
      </p:sp>
    </p:spTree>
    <p:extLst>
      <p:ext uri="{BB962C8B-B14F-4D97-AF65-F5344CB8AC3E}">
        <p14:creationId xmlns="" xmlns:p14="http://schemas.microsoft.com/office/powerpoint/2010/main" val="161108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F1B5B-B88C-43AA-9D67-BC270FDE0C1A}" type="slidenum">
              <a:rPr lang="en-US"/>
              <a:pPr/>
              <a:t>1</a:t>
            </a:fld>
            <a:endParaRPr lang="en-US"/>
          </a:p>
        </p:txBody>
      </p:sp>
    </p:spTree>
    <p:extLst>
      <p:ext uri="{BB962C8B-B14F-4D97-AF65-F5344CB8AC3E}">
        <p14:creationId xmlns="" xmlns:p14="http://schemas.microsoft.com/office/powerpoint/2010/main" val="6946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800" b="1" dirty="0" smtClean="0">
                <a:solidFill>
                  <a:schemeClr val="tx2"/>
                </a:solidFill>
              </a:rPr>
              <a:t>PBO Act 2013 &amp; PBO Act (Amendment) Bill 2016 Way Forward</a:t>
            </a:r>
            <a:endParaRPr lang="en-US" sz="4800" dirty="0">
              <a:solidFill>
                <a:schemeClr val="tx2"/>
              </a:solidFill>
            </a:endParaRPr>
          </a:p>
        </p:txBody>
      </p:sp>
      <p:sp>
        <p:nvSpPr>
          <p:cNvPr id="3" name="Subtitle 2"/>
          <p:cNvSpPr>
            <a:spLocks noGrp="1"/>
          </p:cNvSpPr>
          <p:nvPr>
            <p:ph type="subTitle" idx="1"/>
          </p:nvPr>
        </p:nvSpPr>
        <p:spPr/>
        <p:txBody>
          <a:bodyPr>
            <a:normAutofit/>
          </a:bodyPr>
          <a:lstStyle/>
          <a:p>
            <a:r>
              <a:rPr lang="en-US" sz="2800" dirty="0" smtClean="0">
                <a:solidFill>
                  <a:schemeClr val="tx2"/>
                </a:solidFill>
              </a:rPr>
              <a:t>Annual Not for Profit Organizations Financial Management Conference</a:t>
            </a:r>
          </a:p>
          <a:p>
            <a:endParaRPr lang="en-US" sz="2800" dirty="0"/>
          </a:p>
        </p:txBody>
      </p:sp>
    </p:spTree>
    <p:extLst>
      <p:ext uri="{BB962C8B-B14F-4D97-AF65-F5344CB8AC3E}">
        <p14:creationId xmlns="" xmlns:p14="http://schemas.microsoft.com/office/powerpoint/2010/main" val="521040635"/>
      </p:ext>
    </p:extLst>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hange-architect-sign1.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1"/>
            <a:ext cx="11120219" cy="6490446"/>
          </a:xfrm>
        </p:spPr>
        <p:txBody>
          <a:bodyPr>
            <a:normAutofit/>
          </a:bodyPr>
          <a:lstStyle/>
          <a:p>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dirty="0" smtClean="0">
                <a:solidFill>
                  <a:schemeClr val="tx2"/>
                </a:solidFill>
              </a:rPr>
              <a:t>“People don’t resist change. They resist being Changed!”</a:t>
            </a:r>
            <a:br>
              <a:rPr lang="en-US" dirty="0" smtClean="0">
                <a:solidFill>
                  <a:schemeClr val="tx2"/>
                </a:solidFill>
              </a:rPr>
            </a:br>
            <a:r>
              <a:rPr lang="en-US" b="1" dirty="0" smtClean="0">
                <a:solidFill>
                  <a:schemeClr val="tx2"/>
                </a:solidFill>
              </a:rPr>
              <a:t>Peter </a:t>
            </a:r>
            <a:r>
              <a:rPr lang="en-US" b="1" dirty="0" err="1" smtClean="0">
                <a:solidFill>
                  <a:schemeClr val="tx2"/>
                </a:solidFill>
              </a:rPr>
              <a:t>Senge</a:t>
            </a:r>
            <a:r>
              <a:rPr lang="en-US" dirty="0" smtClean="0">
                <a:solidFill>
                  <a:schemeClr val="tx2"/>
                </a:solidFill>
              </a:rPr>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 If you want to make enemies, try to change something." </a:t>
            </a:r>
            <a:r>
              <a:rPr lang="en-US" b="1" dirty="0" smtClean="0">
                <a:solidFill>
                  <a:schemeClr val="tx2"/>
                </a:solidFill>
              </a:rPr>
              <a:t>- Woodrow Wilson</a:t>
            </a:r>
            <a:endParaRPr lang="en-GB" dirty="0">
              <a:solidFill>
                <a:schemeClr val="tx2"/>
              </a:solidFill>
            </a:endParaRPr>
          </a:p>
        </p:txBody>
      </p:sp>
      <p:pic>
        <p:nvPicPr>
          <p:cNvPr id="3" name="Picture 2" descr="Image result for alert warning signs"/>
          <p:cNvPicPr>
            <a:picLocks noChangeAspect="1" noChangeArrowheads="1"/>
          </p:cNvPicPr>
          <p:nvPr/>
        </p:nvPicPr>
        <p:blipFill>
          <a:blip r:embed="rId2"/>
          <a:srcRect/>
          <a:stretch>
            <a:fillRect/>
          </a:stretch>
        </p:blipFill>
        <p:spPr bwMode="auto">
          <a:xfrm>
            <a:off x="-1" y="0"/>
            <a:ext cx="2886635" cy="164950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3" name="OTLSHAPE_M_e284c8c3f4a344449b7b9dbfaef0fda8_Connector1"/>
          <p:cNvCxnSpPr/>
          <p:nvPr>
            <p:custDataLst>
              <p:tags r:id="rId2"/>
            </p:custDataLst>
          </p:nvPr>
        </p:nvCxnSpPr>
        <p:spPr>
          <a:xfrm flipH="1">
            <a:off x="10289295" y="1577788"/>
            <a:ext cx="2187" cy="2132855"/>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2" name="OTLSHAPE_M_1023f9cf8e724de58abd660090ffda98_Connector2"/>
          <p:cNvCxnSpPr/>
          <p:nvPr>
            <p:custDataLst>
              <p:tags r:id="rId3"/>
            </p:custDataLst>
          </p:nvPr>
        </p:nvCxnSpPr>
        <p:spPr>
          <a:xfrm flipH="1">
            <a:off x="8743981" y="3083859"/>
            <a:ext cx="5572" cy="662641"/>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1" name="OTLSHAPE_M_1023f9cf8e724de58abd660090ffda98_Connector1"/>
          <p:cNvCxnSpPr/>
          <p:nvPr>
            <p:custDataLst>
              <p:tags r:id="rId4"/>
            </p:custDataLst>
          </p:nvPr>
        </p:nvCxnSpPr>
        <p:spPr>
          <a:xfrm>
            <a:off x="8726052" y="2506018"/>
            <a:ext cx="41430" cy="703347"/>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0" name="OTLSHAPE_M_fc32de2855dc427da7f0e298f9f0429a_Connector1"/>
          <p:cNvCxnSpPr/>
          <p:nvPr>
            <p:custDataLst>
              <p:tags r:id="rId5"/>
            </p:custDataLst>
          </p:nvPr>
        </p:nvCxnSpPr>
        <p:spPr>
          <a:xfrm>
            <a:off x="6969344" y="3192358"/>
            <a:ext cx="0" cy="554143"/>
          </a:xfrm>
          <a:prstGeom prst="line">
            <a:avLst/>
          </a:prstGeom>
          <a:ln w="9525" cap="flat" cmpd="sng" algn="ctr">
            <a:solidFill>
              <a:schemeClr val="dk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8" name="OTLSHAPE_M_a6ec4f477c764ee4a8c051c0775a86b0_Connector1"/>
          <p:cNvCxnSpPr/>
          <p:nvPr>
            <p:custDataLst>
              <p:tags r:id="rId6"/>
            </p:custDataLst>
          </p:nvPr>
        </p:nvCxnSpPr>
        <p:spPr>
          <a:xfrm>
            <a:off x="6689875" y="2727113"/>
            <a:ext cx="0" cy="88900"/>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6" name="OTLSHAPE_M_ec5e68d2461e44b1a67a2fae5dcbaa0f_Connector3"/>
          <p:cNvCxnSpPr/>
          <p:nvPr>
            <p:custDataLst>
              <p:tags r:id="rId7"/>
            </p:custDataLst>
          </p:nvPr>
        </p:nvCxnSpPr>
        <p:spPr>
          <a:xfrm>
            <a:off x="6424377" y="2701713"/>
            <a:ext cx="0" cy="114300"/>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2" name="OTLSHAPE_M_23abe643d7664c16a87d0993876cb30a_Connector2"/>
          <p:cNvCxnSpPr/>
          <p:nvPr>
            <p:custDataLst>
              <p:tags r:id="rId8"/>
            </p:custDataLst>
          </p:nvPr>
        </p:nvCxnSpPr>
        <p:spPr>
          <a:xfrm flipH="1">
            <a:off x="3902805" y="1731474"/>
            <a:ext cx="84119" cy="2301897"/>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1" name="OTLSHAPE_M_23abe643d7664c16a87d0993876cb30a_Connector1"/>
          <p:cNvCxnSpPr/>
          <p:nvPr>
            <p:custDataLst>
              <p:tags r:id="rId9"/>
            </p:custDataLst>
          </p:nvPr>
        </p:nvCxnSpPr>
        <p:spPr>
          <a:xfrm>
            <a:off x="3951065" y="2727113"/>
            <a:ext cx="0" cy="88900"/>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0" name="OTLSHAPE_M_474d297198d5425c9487e9abdc401d8d_Connector1"/>
          <p:cNvCxnSpPr/>
          <p:nvPr>
            <p:custDataLst>
              <p:tags r:id="rId10"/>
            </p:custDataLst>
          </p:nvPr>
        </p:nvCxnSpPr>
        <p:spPr>
          <a:xfrm>
            <a:off x="1627506" y="2349675"/>
            <a:ext cx="4070" cy="1218278"/>
          </a:xfrm>
          <a:prstGeom prst="line">
            <a:avLst/>
          </a:prstGeom>
          <a:ln w="9525" cap="flat" cmpd="sng" algn="ctr">
            <a:solidFill>
              <a:schemeClr val="accent5">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69" name="OTLSHAPE_TB_00000000000000000000000000000000_ElapsedTimeExtension"/>
          <p:cNvSpPr/>
          <p:nvPr>
            <p:custDataLst>
              <p:tags r:id="rId11"/>
            </p:custDataLst>
          </p:nvPr>
        </p:nvSpPr>
        <p:spPr>
          <a:xfrm>
            <a:off x="827318" y="849202"/>
            <a:ext cx="1862667" cy="1607127"/>
          </a:xfrm>
          <a:prstGeom prst="rect">
            <a:avLst/>
          </a:prstGeom>
          <a:gradFill flip="none" rotWithShape="1">
            <a:gsLst>
              <a:gs pos="100000">
                <a:srgbClr val="D2CCCA">
                  <a:alpha val="30196"/>
                </a:srgbClr>
              </a:gs>
              <a:gs pos="0">
                <a:srgbClr val="D2CCCA">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0"/>
              </a:spcBef>
              <a:spcAft>
                <a:spcPct val="0"/>
              </a:spcAft>
              <a:buFontTx/>
              <a:buChar char="•"/>
            </a:pPr>
            <a:r>
              <a:rPr lang="en-GB" b="1" dirty="0" smtClean="0">
                <a:solidFill>
                  <a:schemeClr val="tx2"/>
                </a:solidFill>
                <a:latin typeface="Arial" pitchFamily="34" charset="0"/>
                <a:ea typeface="Times New Roman" pitchFamily="18" charset="0"/>
                <a:cs typeface="Times New Roman" pitchFamily="18" charset="0"/>
              </a:rPr>
              <a:t>Statute Law (Misc. Amendments) Bill 2013</a:t>
            </a:r>
            <a:endParaRPr lang="en-GB" sz="2800" b="1" dirty="0" smtClean="0">
              <a:solidFill>
                <a:schemeClr val="tx2"/>
              </a:solidFill>
              <a:latin typeface="Arial" pitchFamily="34" charset="0"/>
              <a:cs typeface="Arial" pitchFamily="34" charset="0"/>
            </a:endParaRPr>
          </a:p>
        </p:txBody>
      </p:sp>
      <p:sp>
        <p:nvSpPr>
          <p:cNvPr id="1765" name="OTLSHAPE_TB_00000000000000000000000000000000_LeftEndCaps"/>
          <p:cNvSpPr txBox="1"/>
          <p:nvPr>
            <p:custDataLst>
              <p:tags r:id="rId12"/>
            </p:custDataLst>
          </p:nvPr>
        </p:nvSpPr>
        <p:spPr>
          <a:xfrm>
            <a:off x="398042" y="3854677"/>
            <a:ext cx="352149" cy="215444"/>
          </a:xfrm>
          <a:prstGeom prst="rect">
            <a:avLst/>
          </a:prstGeom>
          <a:noFill/>
        </p:spPr>
        <p:txBody>
          <a:bodyPr vert="horz" wrap="none" lIns="0" tIns="0" rIns="0" bIns="0" rtlCol="0" anchor="ctr" anchorCtr="0">
            <a:spAutoFit/>
          </a:bodyPr>
          <a:lstStyle/>
          <a:p>
            <a:pPr algn="ctr"/>
            <a:r>
              <a:rPr lang="en-US" sz="1400" b="1" spc="-26" dirty="0" smtClean="0">
                <a:solidFill>
                  <a:schemeClr val="tx2"/>
                </a:solidFill>
                <a:latin typeface="Calibri" panose="020F0502020204030204" pitchFamily="34" charset="0"/>
              </a:rPr>
              <a:t>2013</a:t>
            </a:r>
            <a:endParaRPr lang="en-US" sz="1400" b="1" spc="-26" dirty="0">
              <a:solidFill>
                <a:schemeClr val="tx2"/>
              </a:solidFill>
              <a:latin typeface="Calibri" panose="020F0502020204030204" pitchFamily="34" charset="0"/>
            </a:endParaRPr>
          </a:p>
        </p:txBody>
      </p:sp>
      <p:sp>
        <p:nvSpPr>
          <p:cNvPr id="1766" name="OTLSHAPE_TB_00000000000000000000000000000000_RightEndCaps"/>
          <p:cNvSpPr txBox="1"/>
          <p:nvPr>
            <p:custDataLst>
              <p:tags r:id="rId13"/>
            </p:custDataLst>
          </p:nvPr>
        </p:nvSpPr>
        <p:spPr>
          <a:xfrm>
            <a:off x="11303789" y="3777733"/>
            <a:ext cx="608628" cy="369332"/>
          </a:xfrm>
          <a:prstGeom prst="rect">
            <a:avLst/>
          </a:prstGeom>
          <a:noFill/>
        </p:spPr>
        <p:txBody>
          <a:bodyPr vert="horz" wrap="none" lIns="0" tIns="0" rIns="0" bIns="0" rtlCol="0" anchor="ctr" anchorCtr="0">
            <a:spAutoFit/>
          </a:bodyPr>
          <a:lstStyle/>
          <a:p>
            <a:pPr algn="ctr"/>
            <a:r>
              <a:rPr lang="en-US" sz="2400" b="1" spc="-26" dirty="0" smtClean="0">
                <a:solidFill>
                  <a:schemeClr val="tx2"/>
                </a:solidFill>
                <a:latin typeface="Calibri" panose="020F0502020204030204" pitchFamily="34" charset="0"/>
              </a:rPr>
              <a:t>2017</a:t>
            </a:r>
            <a:endParaRPr lang="en-US" sz="2400" b="1" spc="-26" dirty="0">
              <a:solidFill>
                <a:schemeClr val="tx2"/>
              </a:solidFill>
              <a:latin typeface="Calibri" panose="020F0502020204030204" pitchFamily="34" charset="0"/>
            </a:endParaRPr>
          </a:p>
        </p:txBody>
      </p:sp>
      <p:sp>
        <p:nvSpPr>
          <p:cNvPr id="1767" name="OTLSHAPE_TB_00000000000000000000000000000000_ScaleContainer"/>
          <p:cNvSpPr/>
          <p:nvPr>
            <p:custDataLst>
              <p:tags r:id="rId14"/>
            </p:custDataLst>
          </p:nvPr>
        </p:nvSpPr>
        <p:spPr>
          <a:xfrm>
            <a:off x="1006612" y="3843618"/>
            <a:ext cx="10227733" cy="381000"/>
          </a:xfrm>
          <a:prstGeom prst="rect">
            <a:avLst/>
          </a:prstGeom>
          <a:gradFill flip="none" rotWithShape="1">
            <a:gsLst>
              <a:gs pos="0">
                <a:srgbClr val="B2381C"/>
              </a:gs>
              <a:gs pos="100000">
                <a:srgbClr val="B2381C"/>
              </a:gs>
              <a:gs pos="50000">
                <a:srgbClr val="F24C26"/>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768" name="OTLSHAPE_TB_00000000000000000000000000000000_ElapsedTime"/>
          <p:cNvSpPr/>
          <p:nvPr>
            <p:custDataLst>
              <p:tags r:id="rId15"/>
            </p:custDataLst>
          </p:nvPr>
        </p:nvSpPr>
        <p:spPr>
          <a:xfrm>
            <a:off x="988681" y="3771900"/>
            <a:ext cx="1862667" cy="381000"/>
          </a:xfrm>
          <a:prstGeom prst="rect">
            <a:avLst/>
          </a:prstGeom>
          <a:solidFill>
            <a:srgbClr val="D2CCCA">
              <a:alpha val="30196"/>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770" name="OTLSHAPE_TB_00000000000000000000000000000000_TodayMarkerShape"/>
          <p:cNvSpPr/>
          <p:nvPr>
            <p:custDataLst>
              <p:tags r:id="rId16"/>
            </p:custDataLst>
          </p:nvPr>
        </p:nvSpPr>
        <p:spPr>
          <a:xfrm flipH="1">
            <a:off x="10703861" y="4206691"/>
            <a:ext cx="338344" cy="393170"/>
          </a:xfrm>
          <a:prstGeom prst="triangle">
            <a:avLst/>
          </a:prstGeom>
          <a:solidFill>
            <a:schemeClr val="dk1"/>
          </a:solidFill>
          <a:ln w="12700" cap="flat" cmpd="sng" algn="ctr">
            <a:noFill/>
            <a:prstDash val="solid"/>
            <a:miter lim="800000"/>
          </a:ln>
          <a:effectLst>
            <a:outerShdw>
              <a:scrgbClr r="0" g="0" b="0">
                <a:alpha val="50000"/>
              </a:scrgbClr>
            </a:outerShdw>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771" name="OTLSHAPE_TB_00000000000000000000000000000000_TodayMarkerText"/>
          <p:cNvSpPr txBox="1"/>
          <p:nvPr>
            <p:custDataLst>
              <p:tags r:id="rId17"/>
            </p:custDataLst>
          </p:nvPr>
        </p:nvSpPr>
        <p:spPr>
          <a:xfrm>
            <a:off x="10488706" y="4777699"/>
            <a:ext cx="681318" cy="307777"/>
          </a:xfrm>
          <a:prstGeom prst="rect">
            <a:avLst/>
          </a:prstGeom>
          <a:noFill/>
        </p:spPr>
        <p:txBody>
          <a:bodyPr vert="horz" wrap="square" lIns="0" tIns="0" rIns="0" bIns="0" rtlCol="0" anchor="ctr" anchorCtr="0">
            <a:spAutoFit/>
          </a:bodyPr>
          <a:lstStyle/>
          <a:p>
            <a:pPr algn="ctr"/>
            <a:r>
              <a:rPr lang="en-US" sz="2000" b="1" spc="-12" dirty="0" smtClean="0">
                <a:solidFill>
                  <a:schemeClr val="tx2"/>
                </a:solidFill>
                <a:latin typeface="Calibri" panose="020F0502020204030204" pitchFamily="34" charset="0"/>
              </a:rPr>
              <a:t>Today</a:t>
            </a:r>
            <a:endParaRPr lang="en-US" sz="2000" b="1" spc="-12" dirty="0">
              <a:solidFill>
                <a:schemeClr val="tx2"/>
              </a:solidFill>
              <a:latin typeface="Calibri" panose="020F0502020204030204" pitchFamily="34" charset="0"/>
            </a:endParaRPr>
          </a:p>
        </p:txBody>
      </p:sp>
      <p:sp>
        <p:nvSpPr>
          <p:cNvPr id="1772" name="OTLSHAPE_TB_00000000000000000000000000000000_TimescaleInterval1"/>
          <p:cNvSpPr txBox="1"/>
          <p:nvPr>
            <p:custDataLst>
              <p:tags r:id="rId18"/>
            </p:custDataLst>
          </p:nvPr>
        </p:nvSpPr>
        <p:spPr>
          <a:xfrm>
            <a:off x="1073349" y="3869372"/>
            <a:ext cx="243743" cy="186055"/>
          </a:xfrm>
          <a:prstGeom prst="rect">
            <a:avLst/>
          </a:prstGeom>
          <a:noFill/>
        </p:spPr>
        <p:txBody>
          <a:bodyPr vert="horz" wrap="none" lIns="0" tIns="0" rIns="0" bIns="0" rtlCol="0" anchor="ctr" anchorCtr="0">
            <a:noAutofit/>
          </a:bodyPr>
          <a:lstStyle/>
          <a:p>
            <a:endParaRPr lang="en-US" sz="1200" b="1" spc="-26" dirty="0">
              <a:solidFill>
                <a:schemeClr val="tx2"/>
              </a:solidFill>
              <a:latin typeface="Calibri" panose="020F0502020204030204" pitchFamily="34" charset="0"/>
            </a:endParaRPr>
          </a:p>
        </p:txBody>
      </p:sp>
      <p:sp>
        <p:nvSpPr>
          <p:cNvPr id="1773" name="OTLSHAPE_TB_00000000000000000000000000000000_TimescaleInterval2"/>
          <p:cNvSpPr txBox="1"/>
          <p:nvPr>
            <p:custDataLst>
              <p:tags r:id="rId19"/>
            </p:custDataLst>
          </p:nvPr>
        </p:nvSpPr>
        <p:spPr>
          <a:xfrm>
            <a:off x="2358911" y="3783106"/>
            <a:ext cx="868383" cy="340660"/>
          </a:xfrm>
          <a:prstGeom prst="rect">
            <a:avLst/>
          </a:prstGeom>
          <a:noFill/>
        </p:spPr>
        <p:txBody>
          <a:bodyPr vert="horz" wrap="none" lIns="0" tIns="0" rIns="0" bIns="0" rtlCol="0" anchor="ctr" anchorCtr="0">
            <a:noAutofit/>
          </a:bodyPr>
          <a:lstStyle/>
          <a:p>
            <a:r>
              <a:rPr lang="en-US" sz="1200" b="1" spc="-20" dirty="0" smtClean="0">
                <a:solidFill>
                  <a:schemeClr val="tx2"/>
                </a:solidFill>
                <a:latin typeface="Calibri" panose="020F0502020204030204" pitchFamily="34" charset="0"/>
              </a:rPr>
              <a:t>
</a:t>
            </a:r>
            <a:r>
              <a:rPr lang="en-US" sz="2400" b="1" spc="-20" dirty="0" smtClean="0">
                <a:solidFill>
                  <a:schemeClr val="tx2"/>
                </a:solidFill>
                <a:latin typeface="Calibri" panose="020F0502020204030204" pitchFamily="34" charset="0"/>
              </a:rPr>
              <a:t>2014</a:t>
            </a:r>
            <a:endParaRPr lang="en-US" sz="2400" b="1" spc="-20" dirty="0">
              <a:solidFill>
                <a:schemeClr val="tx2"/>
              </a:solidFill>
              <a:latin typeface="Calibri" panose="020F0502020204030204" pitchFamily="34" charset="0"/>
            </a:endParaRPr>
          </a:p>
        </p:txBody>
      </p:sp>
      <p:sp>
        <p:nvSpPr>
          <p:cNvPr id="1775" name="OTLSHAPE_TB_00000000000000000000000000000000_TimescaleInterval4"/>
          <p:cNvSpPr txBox="1"/>
          <p:nvPr>
            <p:custDataLst>
              <p:tags r:id="rId20"/>
            </p:custDataLst>
          </p:nvPr>
        </p:nvSpPr>
        <p:spPr>
          <a:xfrm>
            <a:off x="4902091" y="3869372"/>
            <a:ext cx="243743" cy="186055"/>
          </a:xfrm>
          <a:prstGeom prst="rect">
            <a:avLst/>
          </a:prstGeom>
          <a:noFill/>
        </p:spPr>
        <p:txBody>
          <a:bodyPr vert="horz" wrap="none" lIns="0" tIns="0" rIns="0" bIns="0" rtlCol="0" anchor="ctr" anchorCtr="0">
            <a:noAutofit/>
          </a:bodyPr>
          <a:lstStyle/>
          <a:p>
            <a:endParaRPr lang="en-US" sz="2400" b="1" spc="-26" dirty="0">
              <a:solidFill>
                <a:schemeClr val="tx2"/>
              </a:solidFill>
              <a:latin typeface="Calibri" panose="020F0502020204030204" pitchFamily="34" charset="0"/>
            </a:endParaRPr>
          </a:p>
        </p:txBody>
      </p:sp>
      <p:sp>
        <p:nvSpPr>
          <p:cNvPr id="1776" name="OTLSHAPE_TB_00000000000000000000000000000000_TimescaleInterval5"/>
          <p:cNvSpPr txBox="1"/>
          <p:nvPr>
            <p:custDataLst>
              <p:tags r:id="rId21"/>
            </p:custDataLst>
          </p:nvPr>
        </p:nvSpPr>
        <p:spPr>
          <a:xfrm>
            <a:off x="6187654" y="3869372"/>
            <a:ext cx="243743" cy="186055"/>
          </a:xfrm>
          <a:prstGeom prst="rect">
            <a:avLst/>
          </a:prstGeom>
          <a:noFill/>
        </p:spPr>
        <p:txBody>
          <a:bodyPr vert="horz" wrap="none" lIns="0" tIns="0" rIns="0" bIns="0" rtlCol="0" anchor="ctr" anchorCtr="0">
            <a:noAutofit/>
          </a:bodyPr>
          <a:lstStyle/>
          <a:p>
            <a:r>
              <a:rPr lang="en-US" sz="2400" b="1" spc="-26" dirty="0" smtClean="0">
                <a:solidFill>
                  <a:schemeClr val="tx2"/>
                </a:solidFill>
                <a:latin typeface="Calibri" panose="020F0502020204030204" pitchFamily="34" charset="0"/>
              </a:rPr>
              <a:t>2015</a:t>
            </a:r>
            <a:endParaRPr lang="en-US" sz="2400" b="1" spc="-26" dirty="0">
              <a:solidFill>
                <a:schemeClr val="tx2"/>
              </a:solidFill>
              <a:latin typeface="Calibri" panose="020F0502020204030204" pitchFamily="34" charset="0"/>
            </a:endParaRPr>
          </a:p>
        </p:txBody>
      </p:sp>
      <p:sp>
        <p:nvSpPr>
          <p:cNvPr id="1777" name="OTLSHAPE_TB_00000000000000000000000000000000_TimescaleInterval6"/>
          <p:cNvSpPr txBox="1"/>
          <p:nvPr>
            <p:custDataLst>
              <p:tags r:id="rId22"/>
            </p:custDataLst>
          </p:nvPr>
        </p:nvSpPr>
        <p:spPr>
          <a:xfrm>
            <a:off x="7473218" y="3810000"/>
            <a:ext cx="418919" cy="304800"/>
          </a:xfrm>
          <a:prstGeom prst="rect">
            <a:avLst/>
          </a:prstGeom>
          <a:noFill/>
        </p:spPr>
        <p:txBody>
          <a:bodyPr vert="horz" wrap="none" lIns="0" tIns="0" rIns="0" bIns="0" rtlCol="0" anchor="ctr" anchorCtr="0">
            <a:noAutofit/>
          </a:bodyPr>
          <a:lstStyle/>
          <a:p>
            <a:endParaRPr lang="en-US" sz="1200" b="1" spc="-20" dirty="0">
              <a:solidFill>
                <a:schemeClr val="tx2"/>
              </a:solidFill>
              <a:latin typeface="Calibri" panose="020F0502020204030204" pitchFamily="34" charset="0"/>
            </a:endParaRPr>
          </a:p>
        </p:txBody>
      </p:sp>
      <p:sp>
        <p:nvSpPr>
          <p:cNvPr id="1778" name="OTLSHAPE_TB_00000000000000000000000000000000_TimescaleInterval7"/>
          <p:cNvSpPr txBox="1"/>
          <p:nvPr>
            <p:custDataLst>
              <p:tags r:id="rId23"/>
            </p:custDataLst>
          </p:nvPr>
        </p:nvSpPr>
        <p:spPr>
          <a:xfrm>
            <a:off x="8730833" y="3869372"/>
            <a:ext cx="243743" cy="186055"/>
          </a:xfrm>
          <a:prstGeom prst="rect">
            <a:avLst/>
          </a:prstGeom>
          <a:noFill/>
        </p:spPr>
        <p:txBody>
          <a:bodyPr vert="horz" wrap="none" lIns="0" tIns="0" rIns="0" bIns="0" rtlCol="0" anchor="ctr" anchorCtr="0">
            <a:noAutofit/>
          </a:bodyPr>
          <a:lstStyle/>
          <a:p>
            <a:r>
              <a:rPr lang="en-US" sz="2400" b="1" spc="-26" dirty="0" smtClean="0">
                <a:solidFill>
                  <a:schemeClr val="tx2"/>
                </a:solidFill>
                <a:latin typeface="Calibri" panose="020F0502020204030204" pitchFamily="34" charset="0"/>
              </a:rPr>
              <a:t>2016</a:t>
            </a:r>
            <a:endParaRPr lang="en-US" sz="2400" b="1" spc="-26" dirty="0">
              <a:solidFill>
                <a:schemeClr val="tx2"/>
              </a:solidFill>
              <a:latin typeface="Calibri" panose="020F0502020204030204" pitchFamily="34" charset="0"/>
            </a:endParaRPr>
          </a:p>
        </p:txBody>
      </p:sp>
      <p:sp>
        <p:nvSpPr>
          <p:cNvPr id="1794" name="OTLSHAPE_M_474d297198d5425c9487e9abdc401d8d_Title"/>
          <p:cNvSpPr txBox="1"/>
          <p:nvPr>
            <p:custDataLst>
              <p:tags r:id="rId24"/>
            </p:custDataLst>
          </p:nvPr>
        </p:nvSpPr>
        <p:spPr>
          <a:xfrm>
            <a:off x="438376" y="2707423"/>
            <a:ext cx="45719" cy="169277"/>
          </a:xfrm>
          <a:prstGeom prst="rect">
            <a:avLst/>
          </a:prstGeom>
          <a:noFill/>
        </p:spPr>
        <p:txBody>
          <a:bodyPr vert="horz" wrap="square" lIns="0" tIns="0" rIns="0" bIns="0" rtlCol="0" anchor="ctr" anchorCtr="0">
            <a:spAutoFit/>
          </a:bodyPr>
          <a:lstStyle/>
          <a:p>
            <a:pPr algn="ctr"/>
            <a:r>
              <a:rPr lang="en-US" sz="1100" b="1" spc="-6" dirty="0" smtClean="0">
                <a:solidFill>
                  <a:schemeClr val="tx2"/>
                </a:solidFill>
                <a:latin typeface="Calibri" panose="020F0502020204030204" pitchFamily="34" charset="0"/>
              </a:rPr>
              <a:t>E</a:t>
            </a:r>
            <a:endParaRPr lang="en-US" sz="1100" b="1" spc="-6" dirty="0">
              <a:solidFill>
                <a:schemeClr val="tx2"/>
              </a:solidFill>
              <a:latin typeface="Calibri" panose="020F0502020204030204" pitchFamily="34" charset="0"/>
            </a:endParaRPr>
          </a:p>
        </p:txBody>
      </p:sp>
      <p:sp>
        <p:nvSpPr>
          <p:cNvPr id="1795" name="OTLSHAPE_M_474d297198d5425c9487e9abdc401d8d_Date"/>
          <p:cNvSpPr txBox="1"/>
          <p:nvPr>
            <p:custDataLst>
              <p:tags r:id="rId25"/>
            </p:custDataLst>
          </p:nvPr>
        </p:nvSpPr>
        <p:spPr>
          <a:xfrm>
            <a:off x="914399" y="709908"/>
            <a:ext cx="1739154" cy="369332"/>
          </a:xfrm>
          <a:prstGeom prst="rect">
            <a:avLst/>
          </a:prstGeom>
          <a:noFill/>
        </p:spPr>
        <p:txBody>
          <a:bodyPr vert="horz" wrap="square" lIns="0" tIns="0" rIns="0" bIns="0" rtlCol="0" anchor="ctr" anchorCtr="0">
            <a:spAutoFit/>
          </a:bodyPr>
          <a:lstStyle/>
          <a:p>
            <a:pPr algn="ctr"/>
            <a:r>
              <a:rPr lang="en-US" sz="2400" b="1" spc="-6" dirty="0" smtClean="0">
                <a:solidFill>
                  <a:schemeClr val="tx2"/>
                </a:solidFill>
                <a:latin typeface="Calibri" panose="020F0502020204030204" pitchFamily="34" charset="0"/>
              </a:rPr>
              <a:t>Oct 2013</a:t>
            </a:r>
            <a:endParaRPr lang="en-US" sz="2400" b="1" spc="-6" dirty="0">
              <a:solidFill>
                <a:schemeClr val="tx2"/>
              </a:solidFill>
              <a:latin typeface="Calibri" panose="020F0502020204030204" pitchFamily="34" charset="0"/>
            </a:endParaRPr>
          </a:p>
        </p:txBody>
      </p:sp>
      <p:sp>
        <p:nvSpPr>
          <p:cNvPr id="1796" name="OTLSHAPE_M_474d297198d5425c9487e9abdc401d8d_Shape"/>
          <p:cNvSpPr/>
          <p:nvPr>
            <p:custDataLst>
              <p:tags r:id="rId26"/>
            </p:custDataLst>
          </p:nvPr>
        </p:nvSpPr>
        <p:spPr>
          <a:xfrm>
            <a:off x="1543836" y="3657600"/>
            <a:ext cx="203200" cy="177800"/>
          </a:xfrm>
          <a:prstGeom prst="chevron">
            <a:avLst>
              <a:gd name="adj" fmla="val 30000"/>
            </a:avLst>
          </a:prstGeom>
          <a:solidFill>
            <a:schemeClr val="accent5"/>
          </a:solidFill>
          <a:ln w="12700" cap="flat" cmpd="sng" algn="ctr">
            <a:noFill/>
            <a:prstDash val="solid"/>
            <a:miter lim="800000"/>
          </a:ln>
          <a:effectLst/>
          <a:scene3d>
            <a:camera prst="orthographicFront"/>
            <a:lightRig rig="threePt" dir="t"/>
          </a:scene3d>
          <a:sp3d>
            <a:bevelT h="12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AF507438-7753-43E0-B8FC-AC1667EBCBE1}">
              <a14:hiddenEffects xmlns="" xmlns:a14="http://schemas.microsoft.com/office/drawing/2010/main">
                <a:effectLst>
                  <a:outerShdw>
                    <a:scrgbClr r="0" g="0" b="0">
                      <a:alpha val="50000"/>
                    </a:scrgbClr>
                  </a:outerShdw>
                </a:effectLst>
              </a14:hiddenEffects>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797" name="OTLSHAPE_M_057d3339c879444e9724c9bbb66d5fa2_Title"/>
          <p:cNvSpPr txBox="1"/>
          <p:nvPr>
            <p:custDataLst>
              <p:tags r:id="rId27"/>
            </p:custDataLst>
          </p:nvPr>
        </p:nvSpPr>
        <p:spPr>
          <a:xfrm>
            <a:off x="1685365" y="2662800"/>
            <a:ext cx="2038965" cy="276999"/>
          </a:xfrm>
          <a:prstGeom prst="rect">
            <a:avLst/>
          </a:prstGeom>
          <a:noFill/>
        </p:spPr>
        <p:txBody>
          <a:bodyPr vert="horz" wrap="square" lIns="0" tIns="0" rIns="0" bIns="0" rtlCol="0" anchor="ctr" anchorCtr="0">
            <a:spAutoFit/>
          </a:bodyPr>
          <a:lstStyle/>
          <a:p>
            <a:pPr algn="ctr"/>
            <a:r>
              <a:rPr lang="en-GB" b="1" dirty="0" smtClean="0">
                <a:solidFill>
                  <a:schemeClr val="tx2"/>
                </a:solidFill>
              </a:rPr>
              <a:t>SL(MA) Bill 2014</a:t>
            </a:r>
            <a:endParaRPr lang="en-US" b="1" spc="-6" dirty="0">
              <a:solidFill>
                <a:schemeClr val="tx2"/>
              </a:solidFill>
              <a:latin typeface="Calibri" panose="020F0502020204030204" pitchFamily="34" charset="0"/>
            </a:endParaRPr>
          </a:p>
        </p:txBody>
      </p:sp>
      <p:sp>
        <p:nvSpPr>
          <p:cNvPr id="1798" name="OTLSHAPE_M_057d3339c879444e9724c9bbb66d5fa2_Date"/>
          <p:cNvSpPr txBox="1"/>
          <p:nvPr>
            <p:custDataLst>
              <p:tags r:id="rId28"/>
            </p:custDataLst>
          </p:nvPr>
        </p:nvSpPr>
        <p:spPr>
          <a:xfrm>
            <a:off x="1972235" y="2963127"/>
            <a:ext cx="1577789" cy="276999"/>
          </a:xfrm>
          <a:prstGeom prst="rect">
            <a:avLst/>
          </a:prstGeom>
          <a:noFill/>
        </p:spPr>
        <p:txBody>
          <a:bodyPr vert="horz" wrap="square" lIns="0" tIns="0" rIns="0" bIns="0" rtlCol="0" anchor="ctr" anchorCtr="0">
            <a:spAutoFit/>
          </a:bodyPr>
          <a:lstStyle/>
          <a:p>
            <a:pPr algn="ctr"/>
            <a:r>
              <a:rPr lang="en-US" b="1" spc="-6" dirty="0" smtClean="0">
                <a:solidFill>
                  <a:schemeClr val="tx2"/>
                </a:solidFill>
                <a:latin typeface="Calibri" panose="020F0502020204030204" pitchFamily="34" charset="0"/>
              </a:rPr>
              <a:t>April </a:t>
            </a:r>
            <a:endParaRPr lang="en-US" b="1" spc="-6" dirty="0">
              <a:solidFill>
                <a:schemeClr val="tx2"/>
              </a:solidFill>
              <a:latin typeface="Calibri" panose="020F0502020204030204" pitchFamily="34" charset="0"/>
            </a:endParaRPr>
          </a:p>
        </p:txBody>
      </p:sp>
      <p:sp>
        <p:nvSpPr>
          <p:cNvPr id="1800" name="OTLSHAPE_M_23abe643d7664c16a87d0993876cb30a_Title"/>
          <p:cNvSpPr txBox="1"/>
          <p:nvPr>
            <p:custDataLst>
              <p:tags r:id="rId29"/>
            </p:custDataLst>
          </p:nvPr>
        </p:nvSpPr>
        <p:spPr>
          <a:xfrm>
            <a:off x="2956861" y="781105"/>
            <a:ext cx="2015067" cy="738664"/>
          </a:xfrm>
          <a:prstGeom prst="rect">
            <a:avLst/>
          </a:prstGeom>
          <a:noFill/>
        </p:spPr>
        <p:txBody>
          <a:bodyPr vert="horz" wrap="square" lIns="0" tIns="0" rIns="0" bIns="0" rtlCol="0" anchor="ctr" anchorCtr="0">
            <a:spAutoFit/>
          </a:bodyPr>
          <a:lstStyle/>
          <a:p>
            <a:pPr algn="ctr"/>
            <a:r>
              <a:rPr lang="en-US" sz="2400" b="1" spc="-6" dirty="0" smtClean="0">
                <a:solidFill>
                  <a:schemeClr val="tx2"/>
                </a:solidFill>
                <a:latin typeface="Calibri" panose="020F0502020204030204" pitchFamily="34" charset="0"/>
              </a:rPr>
              <a:t>Task Force on PBO Act</a:t>
            </a:r>
            <a:endParaRPr lang="en-US" sz="2400" b="1" spc="-6" dirty="0">
              <a:solidFill>
                <a:schemeClr val="tx2"/>
              </a:solidFill>
              <a:latin typeface="Calibri" panose="020F0502020204030204" pitchFamily="34" charset="0"/>
            </a:endParaRPr>
          </a:p>
        </p:txBody>
      </p:sp>
      <p:sp>
        <p:nvSpPr>
          <p:cNvPr id="1801" name="OTLSHAPE_M_23abe643d7664c16a87d0993876cb30a_Date"/>
          <p:cNvSpPr txBox="1"/>
          <p:nvPr>
            <p:custDataLst>
              <p:tags r:id="rId30"/>
            </p:custDataLst>
          </p:nvPr>
        </p:nvSpPr>
        <p:spPr>
          <a:xfrm>
            <a:off x="3137647" y="1559404"/>
            <a:ext cx="1703294" cy="307777"/>
          </a:xfrm>
          <a:prstGeom prst="rect">
            <a:avLst/>
          </a:prstGeom>
          <a:noFill/>
        </p:spPr>
        <p:txBody>
          <a:bodyPr vert="horz" wrap="square" lIns="0" tIns="0" rIns="0" bIns="0" rtlCol="0" anchor="ctr" anchorCtr="0">
            <a:spAutoFit/>
          </a:bodyPr>
          <a:lstStyle/>
          <a:p>
            <a:pPr algn="ctr"/>
            <a:r>
              <a:rPr lang="en-US" sz="2000" b="1" spc="-6" dirty="0" smtClean="0">
                <a:solidFill>
                  <a:schemeClr val="tx2"/>
                </a:solidFill>
                <a:latin typeface="Calibri" panose="020F0502020204030204" pitchFamily="34" charset="0"/>
              </a:rPr>
              <a:t>November</a:t>
            </a:r>
            <a:endParaRPr lang="en-US" sz="2000" b="1" spc="-6" dirty="0">
              <a:solidFill>
                <a:schemeClr val="tx2"/>
              </a:solidFill>
              <a:latin typeface="Calibri" panose="020F0502020204030204" pitchFamily="34" charset="0"/>
            </a:endParaRPr>
          </a:p>
        </p:txBody>
      </p:sp>
      <p:sp>
        <p:nvSpPr>
          <p:cNvPr id="1802" name="OTLSHAPE_M_23abe643d7664c16a87d0993876cb30a_Shape"/>
          <p:cNvSpPr/>
          <p:nvPr>
            <p:custDataLst>
              <p:tags r:id="rId31"/>
            </p:custDataLst>
          </p:nvPr>
        </p:nvSpPr>
        <p:spPr>
          <a:xfrm>
            <a:off x="3849465" y="3657600"/>
            <a:ext cx="203200" cy="177800"/>
          </a:xfrm>
          <a:prstGeom prst="chevron">
            <a:avLst>
              <a:gd name="adj" fmla="val 30000"/>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AF507438-7753-43E0-B8FC-AC1667EBCBE1}">
              <a14:hiddenEffects xmlns="" xmlns:a14="http://schemas.microsoft.com/office/drawing/2010/main">
                <a:effectLst>
                  <a:outerShdw>
                    <a:scrgbClr r="0" g="0" b="0">
                      <a:alpha val="50000"/>
                    </a:scrgbClr>
                  </a:outerShdw>
                </a:effectLst>
              </a14:hiddenEffects>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804" name="OTLSHAPE_M_e1c7cf84c58947e29d39b8ae60f45498_Date"/>
          <p:cNvSpPr txBox="1"/>
          <p:nvPr>
            <p:custDataLst>
              <p:tags r:id="rId32"/>
            </p:custDataLst>
          </p:nvPr>
        </p:nvSpPr>
        <p:spPr>
          <a:xfrm>
            <a:off x="4257072" y="2155336"/>
            <a:ext cx="2000293" cy="923330"/>
          </a:xfrm>
          <a:prstGeom prst="rect">
            <a:avLst/>
          </a:prstGeom>
          <a:noFill/>
        </p:spPr>
        <p:txBody>
          <a:bodyPr vert="horz" wrap="square" lIns="0" tIns="0" rIns="0" bIns="0" rtlCol="0" anchor="ctr" anchorCtr="0">
            <a:spAutoFit/>
          </a:bodyPr>
          <a:lstStyle/>
          <a:p>
            <a:pPr algn="ctr"/>
            <a:r>
              <a:rPr lang="en-US" sz="2000" b="1" spc="-6" dirty="0" smtClean="0">
                <a:solidFill>
                  <a:schemeClr val="tx2"/>
                </a:solidFill>
                <a:latin typeface="Calibri" panose="020F0502020204030204" pitchFamily="34" charset="0"/>
              </a:rPr>
              <a:t>Security Laws (Amendment) Act Dec 2014</a:t>
            </a:r>
          </a:p>
        </p:txBody>
      </p:sp>
      <p:sp>
        <p:nvSpPr>
          <p:cNvPr id="1808" name="OTLSHAPE_M_cceba81e026645ae9de5c63ae4ad4778_Shape"/>
          <p:cNvSpPr/>
          <p:nvPr>
            <p:custDataLst>
              <p:tags r:id="rId33"/>
            </p:custDataLst>
          </p:nvPr>
        </p:nvSpPr>
        <p:spPr>
          <a:xfrm>
            <a:off x="5218871" y="3657600"/>
            <a:ext cx="203200" cy="177800"/>
          </a:xfrm>
          <a:prstGeom prst="plus">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AF507438-7753-43E0-B8FC-AC1667EBCBE1}">
              <a14:hiddenEffects xmlns="" xmlns:a14="http://schemas.microsoft.com/office/drawing/2010/main">
                <a:effectLst>
                  <a:outerShdw>
                    <a:scrgbClr r="0" g="0" b="0">
                      <a:alpha val="50000"/>
                    </a:scrgbClr>
                  </a:outerShdw>
                </a:effectLst>
              </a14:hiddenEffects>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815" name="OTLSHAPE_M_fc32de2855dc427da7f0e298f9f0429a_Title"/>
          <p:cNvSpPr txBox="1"/>
          <p:nvPr>
            <p:custDataLst>
              <p:tags r:id="rId34"/>
            </p:custDataLst>
          </p:nvPr>
        </p:nvSpPr>
        <p:spPr>
          <a:xfrm>
            <a:off x="6064787" y="2729166"/>
            <a:ext cx="2015067" cy="738664"/>
          </a:xfrm>
          <a:prstGeom prst="rect">
            <a:avLst/>
          </a:prstGeom>
          <a:noFill/>
        </p:spPr>
        <p:txBody>
          <a:bodyPr vert="horz" wrap="square" lIns="0" tIns="0" rIns="0" bIns="0" rtlCol="0" anchor="ctr" anchorCtr="0">
            <a:spAutoFit/>
          </a:bodyPr>
          <a:lstStyle/>
          <a:p>
            <a:pPr algn="ctr"/>
            <a:r>
              <a:rPr lang="en-US" sz="2400" b="1" spc="-6" dirty="0" smtClean="0">
                <a:solidFill>
                  <a:schemeClr val="tx2"/>
                </a:solidFill>
                <a:latin typeface="Calibri" panose="020F0502020204030204" pitchFamily="34" charset="0"/>
              </a:rPr>
              <a:t>Task Force Report, May</a:t>
            </a:r>
            <a:endParaRPr lang="en-US" sz="2400" b="1" spc="-6" dirty="0">
              <a:solidFill>
                <a:schemeClr val="tx2"/>
              </a:solidFill>
              <a:latin typeface="Calibri" panose="020F0502020204030204" pitchFamily="34" charset="0"/>
            </a:endParaRPr>
          </a:p>
        </p:txBody>
      </p:sp>
      <p:sp>
        <p:nvSpPr>
          <p:cNvPr id="1817" name="OTLSHAPE_M_fc32de2855dc427da7f0e298f9f0429a_Shape"/>
          <p:cNvSpPr/>
          <p:nvPr>
            <p:custDataLst>
              <p:tags r:id="rId35"/>
            </p:custDataLst>
          </p:nvPr>
        </p:nvSpPr>
        <p:spPr>
          <a:xfrm>
            <a:off x="6867744" y="3657600"/>
            <a:ext cx="203200" cy="177800"/>
          </a:xfrm>
          <a:prstGeom prst="parallelogram">
            <a:avLst/>
          </a:prstGeom>
          <a:solidFill>
            <a:schemeClr val="dk2"/>
          </a:solidFill>
          <a:ln w="12700" cap="flat" cmpd="sng" algn="ctr">
            <a:noFill/>
            <a:prstDash val="solid"/>
            <a:miter lim="800000"/>
          </a:ln>
          <a:effectLst/>
          <a:scene3d>
            <a:camera prst="orthographicFront"/>
            <a:lightRig rig="threePt" dir="t"/>
          </a:scene3d>
          <a:sp3d>
            <a:bevelT h="12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AF507438-7753-43E0-B8FC-AC1667EBCBE1}">
              <a14:hiddenEffects xmlns="" xmlns:a14="http://schemas.microsoft.com/office/drawing/2010/main">
                <a:effectLst>
                  <a:outerShdw>
                    <a:scrgbClr r="0" g="0" b="0">
                      <a:alpha val="50000"/>
                    </a:scrgbClr>
                  </a:outerShdw>
                </a:effectLst>
              </a14:hiddenEffects>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818" name="OTLSHAPE_M_0428eb3156d8464293f28b8bf90721dc_Title"/>
          <p:cNvSpPr txBox="1"/>
          <p:nvPr>
            <p:custDataLst>
              <p:tags r:id="rId36"/>
            </p:custDataLst>
          </p:nvPr>
        </p:nvSpPr>
        <p:spPr>
          <a:xfrm>
            <a:off x="6867850" y="894073"/>
            <a:ext cx="2015067" cy="1107996"/>
          </a:xfrm>
          <a:prstGeom prst="rect">
            <a:avLst/>
          </a:prstGeom>
          <a:noFill/>
        </p:spPr>
        <p:txBody>
          <a:bodyPr vert="horz" wrap="square" lIns="0" tIns="0" rIns="0" bIns="0" rtlCol="0" anchor="ctr" anchorCtr="0">
            <a:spAutoFit/>
          </a:bodyPr>
          <a:lstStyle/>
          <a:p>
            <a:pPr algn="ctr"/>
            <a:r>
              <a:rPr lang="en-GB" sz="2400" b="1" dirty="0" smtClean="0">
                <a:solidFill>
                  <a:schemeClr val="tx2"/>
                </a:solidFill>
              </a:rPr>
              <a:t>Petition (No. 351 of 2015) June</a:t>
            </a:r>
            <a:endParaRPr lang="en-US" sz="2400" b="1" spc="-6" dirty="0">
              <a:solidFill>
                <a:schemeClr val="tx2"/>
              </a:solidFill>
              <a:latin typeface="Calibri" panose="020F0502020204030204" pitchFamily="34" charset="0"/>
            </a:endParaRPr>
          </a:p>
        </p:txBody>
      </p:sp>
      <p:sp>
        <p:nvSpPr>
          <p:cNvPr id="1820" name="OTLSHAPE_M_0428eb3156d8464293f28b8bf90721dc_Shape"/>
          <p:cNvSpPr/>
          <p:nvPr>
            <p:custDataLst>
              <p:tags r:id="rId37"/>
            </p:custDataLst>
          </p:nvPr>
        </p:nvSpPr>
        <p:spPr>
          <a:xfrm>
            <a:off x="7401868" y="3693459"/>
            <a:ext cx="203200" cy="177800"/>
          </a:xfrm>
          <a:prstGeom prst="chevron">
            <a:avLst>
              <a:gd name="adj" fmla="val 30000"/>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AF507438-7753-43E0-B8FC-AC1667EBCBE1}">
              <a14:hiddenEffects xmlns="" xmlns:a14="http://schemas.microsoft.com/office/drawing/2010/main">
                <a:effectLst>
                  <a:outerShdw>
                    <a:scrgbClr r="0" g="0" b="0">
                      <a:alpha val="50000"/>
                    </a:scrgbClr>
                  </a:outerShdw>
                </a:effectLst>
              </a14:hiddenEffects>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821" name="OTLSHAPE_M_1023f9cf8e724de58abd660090ffda98_Title"/>
          <p:cNvSpPr txBox="1"/>
          <p:nvPr>
            <p:custDataLst>
              <p:tags r:id="rId38"/>
            </p:custDataLst>
          </p:nvPr>
        </p:nvSpPr>
        <p:spPr>
          <a:xfrm>
            <a:off x="7637929" y="2079812"/>
            <a:ext cx="2707341" cy="561041"/>
          </a:xfrm>
          <a:prstGeom prst="rect">
            <a:avLst/>
          </a:prstGeom>
          <a:noFill/>
        </p:spPr>
        <p:txBody>
          <a:bodyPr vert="horz" wrap="square" lIns="0" tIns="0" rIns="0" bIns="0" rtlCol="0" anchor="ctr" anchorCtr="0">
            <a:noAutofit/>
          </a:bodyPr>
          <a:lstStyle/>
          <a:p>
            <a:pPr algn="ctr"/>
            <a:r>
              <a:rPr lang="en-GB" sz="2000" b="1" dirty="0" smtClean="0">
                <a:solidFill>
                  <a:schemeClr val="tx2"/>
                </a:solidFill>
              </a:rPr>
              <a:t>PBO (Amendment) Bill, 2016, March</a:t>
            </a:r>
            <a:endParaRPr lang="en-US" sz="2000" b="1" spc="-6" dirty="0">
              <a:solidFill>
                <a:schemeClr val="tx2"/>
              </a:solidFill>
              <a:latin typeface="Calibri" panose="020F0502020204030204" pitchFamily="34" charset="0"/>
            </a:endParaRPr>
          </a:p>
        </p:txBody>
      </p:sp>
      <p:sp>
        <p:nvSpPr>
          <p:cNvPr id="1823" name="OTLSHAPE_M_1023f9cf8e724de58abd660090ffda98_Shape"/>
          <p:cNvSpPr/>
          <p:nvPr>
            <p:custDataLst>
              <p:tags r:id="rId39"/>
            </p:custDataLst>
          </p:nvPr>
        </p:nvSpPr>
        <p:spPr>
          <a:xfrm>
            <a:off x="8642381" y="3657600"/>
            <a:ext cx="203200" cy="177800"/>
          </a:xfrm>
          <a:prstGeom prst="chevron">
            <a:avLst>
              <a:gd name="adj" fmla="val 30000"/>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 uri="{AF507438-7753-43E0-B8FC-AC1667EBCBE1}">
              <a14:hiddenEffects xmlns="" xmlns:a14="http://schemas.microsoft.com/office/drawing/2010/main">
                <a:effectLst>
                  <a:outerShdw>
                    <a:scrgbClr r="0" g="0" b="0">
                      <a:alpha val="50000"/>
                    </a:scrgbClr>
                  </a:outerShdw>
                </a:effectLst>
              </a14:hiddenEffects>
            </a:ext>
            <a:ext uri="{53640926-AAD7-44D8-BBD7-CCE9431645EC}">
              <a14:shadowObscured xmlns=""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827" name="OTLSHAPE_M_a72a1e83f4234f9b9f77a15d2313e6dc_Title"/>
          <p:cNvSpPr txBox="1"/>
          <p:nvPr>
            <p:custDataLst>
              <p:tags r:id="rId40"/>
            </p:custDataLst>
          </p:nvPr>
        </p:nvSpPr>
        <p:spPr>
          <a:xfrm>
            <a:off x="9322466" y="573742"/>
            <a:ext cx="2313722" cy="1039906"/>
          </a:xfrm>
          <a:prstGeom prst="rect">
            <a:avLst/>
          </a:prstGeom>
          <a:noFill/>
        </p:spPr>
        <p:txBody>
          <a:bodyPr vert="horz" wrap="square" lIns="0" tIns="0" rIns="0" bIns="0" rtlCol="0" anchor="ctr" anchorCtr="0">
            <a:noAutofit/>
          </a:bodyPr>
          <a:lstStyle/>
          <a:p>
            <a:pPr algn="ctr"/>
            <a:r>
              <a:rPr lang="en-US" sz="2400" b="1" spc="-6" dirty="0" smtClean="0">
                <a:solidFill>
                  <a:schemeClr val="tx2"/>
                </a:solidFill>
                <a:latin typeface="Calibri" panose="020F0502020204030204" pitchFamily="34" charset="0"/>
              </a:rPr>
              <a:t>Commencement Announcement</a:t>
            </a:r>
          </a:p>
          <a:p>
            <a:pPr algn="ctr"/>
            <a:r>
              <a:rPr lang="en-US" sz="2400" b="1" spc="-6" dirty="0" smtClean="0">
                <a:solidFill>
                  <a:schemeClr val="tx2"/>
                </a:solidFill>
                <a:latin typeface="Calibri" panose="020F0502020204030204" pitchFamily="34" charset="0"/>
              </a:rPr>
              <a:t>9 September</a:t>
            </a:r>
            <a:endParaRPr lang="en-US" sz="2400" b="1" spc="-6" dirty="0">
              <a:solidFill>
                <a:schemeClr val="tx2"/>
              </a:solidFill>
              <a:latin typeface="Calibri" panose="020F0502020204030204" pitchFamily="34" charset="0"/>
            </a:endParaRPr>
          </a:p>
        </p:txBody>
      </p:sp>
      <p:sp>
        <p:nvSpPr>
          <p:cNvPr id="1828" name="OTLSHAPE_M_a72a1e83f4234f9b9f77a15d2313e6dc_Date"/>
          <p:cNvSpPr txBox="1"/>
          <p:nvPr>
            <p:custDataLst>
              <p:tags r:id="rId41"/>
            </p:custDataLst>
          </p:nvPr>
        </p:nvSpPr>
        <p:spPr>
          <a:xfrm>
            <a:off x="9788477" y="2688543"/>
            <a:ext cx="2457309" cy="923330"/>
          </a:xfrm>
          <a:prstGeom prst="rect">
            <a:avLst/>
          </a:prstGeom>
          <a:noFill/>
        </p:spPr>
        <p:txBody>
          <a:bodyPr vert="horz" wrap="square" lIns="0" tIns="0" rIns="0" bIns="0" rtlCol="0" anchor="ctr" anchorCtr="0">
            <a:spAutoFit/>
          </a:bodyPr>
          <a:lstStyle/>
          <a:p>
            <a:pPr algn="ctr"/>
            <a:r>
              <a:rPr lang="en-US" sz="2000" b="1" spc="-6" dirty="0" smtClean="0">
                <a:solidFill>
                  <a:schemeClr val="tx2"/>
                </a:solidFill>
                <a:latin typeface="Calibri" panose="020F0502020204030204" pitchFamily="34" charset="0"/>
              </a:rPr>
              <a:t>Judicial Review Application</a:t>
            </a:r>
            <a:endParaRPr lang="en-US" sz="2000" b="1" spc="-6" dirty="0">
              <a:solidFill>
                <a:schemeClr val="tx2"/>
              </a:solidFill>
              <a:latin typeface="Calibri" panose="020F0502020204030204" pitchFamily="34" charset="0"/>
            </a:endParaRPr>
          </a:p>
          <a:p>
            <a:pPr algn="ctr"/>
            <a:r>
              <a:rPr lang="en-US" sz="2000" b="1" spc="-6" dirty="0" smtClean="0">
                <a:solidFill>
                  <a:schemeClr val="tx2"/>
                </a:solidFill>
                <a:latin typeface="Calibri" panose="020F0502020204030204" pitchFamily="34" charset="0"/>
              </a:rPr>
              <a:t>29 September</a:t>
            </a:r>
          </a:p>
        </p:txBody>
      </p:sp>
      <p:cxnSp>
        <p:nvCxnSpPr>
          <p:cNvPr id="72" name="OTLSHAPE_M_23abe643d7664c16a87d0993876cb30a_Connector2"/>
          <p:cNvCxnSpPr>
            <a:endCxn id="1808" idx="0"/>
          </p:cNvCxnSpPr>
          <p:nvPr>
            <p:custDataLst>
              <p:tags r:id="rId42"/>
            </p:custDataLst>
          </p:nvPr>
        </p:nvCxnSpPr>
        <p:spPr>
          <a:xfrm>
            <a:off x="5304737" y="3156862"/>
            <a:ext cx="15734" cy="500738"/>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OTLSHAPE_M_23abe643d7664c16a87d0993876cb30a_Connector2"/>
          <p:cNvCxnSpPr>
            <a:endCxn id="1820" idx="0"/>
          </p:cNvCxnSpPr>
          <p:nvPr>
            <p:custDataLst>
              <p:tags r:id="rId43"/>
            </p:custDataLst>
          </p:nvPr>
        </p:nvCxnSpPr>
        <p:spPr>
          <a:xfrm flipH="1">
            <a:off x="7476798" y="2009380"/>
            <a:ext cx="87045" cy="1684079"/>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OTLSHAPE_M_23abe643d7664c16a87d0993876cb30a_Connector2"/>
          <p:cNvCxnSpPr/>
          <p:nvPr>
            <p:custDataLst>
              <p:tags r:id="rId44"/>
            </p:custDataLst>
          </p:nvPr>
        </p:nvCxnSpPr>
        <p:spPr>
          <a:xfrm>
            <a:off x="2803584" y="3201686"/>
            <a:ext cx="15734" cy="500738"/>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OTLSHAPE_M_23abe643d7664c16a87d0993876cb30a_Connector2"/>
          <p:cNvCxnSpPr/>
          <p:nvPr>
            <p:custDataLst>
              <p:tags r:id="rId45"/>
            </p:custDataLst>
          </p:nvPr>
        </p:nvCxnSpPr>
        <p:spPr>
          <a:xfrm>
            <a:off x="10531161" y="3434768"/>
            <a:ext cx="15734" cy="500738"/>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133255331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5">
                                            <p:txEl>
                                              <p:pRg st="0" end="0"/>
                                            </p:txEl>
                                          </p:spTgt>
                                        </p:tgtEl>
                                        <p:attrNameLst>
                                          <p:attrName>style.visibility</p:attrName>
                                        </p:attrNameLst>
                                      </p:cBhvr>
                                      <p:to>
                                        <p:strVal val="visible"/>
                                      </p:to>
                                    </p:set>
                                    <p:anim calcmode="lin" valueType="num">
                                      <p:cBhvr additive="base">
                                        <p:cTn id="7" dur="500" fill="hold"/>
                                        <p:tgtEl>
                                          <p:spTgt spid="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69">
                                            <p:txEl>
                                              <p:pRg st="0" end="0"/>
                                            </p:txEl>
                                          </p:spTgt>
                                        </p:tgtEl>
                                        <p:attrNameLst>
                                          <p:attrName>style.visibility</p:attrName>
                                        </p:attrNameLst>
                                      </p:cBhvr>
                                      <p:to>
                                        <p:strVal val="visible"/>
                                      </p:to>
                                    </p:set>
                                    <p:anim calcmode="lin" valueType="num">
                                      <p:cBhvr additive="base">
                                        <p:cTn id="13" dur="500" fill="hold"/>
                                        <p:tgtEl>
                                          <p:spTgt spid="176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8">
                                            <p:txEl>
                                              <p:pRg st="0" end="0"/>
                                            </p:txEl>
                                          </p:spTgt>
                                        </p:tgtEl>
                                        <p:attrNameLst>
                                          <p:attrName>style.visibility</p:attrName>
                                        </p:attrNameLst>
                                      </p:cBhvr>
                                      <p:to>
                                        <p:strVal val="visible"/>
                                      </p:to>
                                    </p:set>
                                    <p:anim calcmode="lin" valueType="num">
                                      <p:cBhvr additive="base">
                                        <p:cTn id="19" dur="500" fill="hold"/>
                                        <p:tgtEl>
                                          <p:spTgt spid="179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7">
                                            <p:txEl>
                                              <p:pRg st="0" end="0"/>
                                            </p:txEl>
                                          </p:spTgt>
                                        </p:tgtEl>
                                        <p:attrNameLst>
                                          <p:attrName>style.visibility</p:attrName>
                                        </p:attrNameLst>
                                      </p:cBhvr>
                                      <p:to>
                                        <p:strVal val="visible"/>
                                      </p:to>
                                    </p:set>
                                    <p:anim calcmode="lin" valueType="num">
                                      <p:cBhvr additive="base">
                                        <p:cTn id="25" dur="500" fill="hold"/>
                                        <p:tgtEl>
                                          <p:spTgt spid="179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00">
                                            <p:txEl>
                                              <p:pRg st="0" end="0"/>
                                            </p:txEl>
                                          </p:spTgt>
                                        </p:tgtEl>
                                        <p:attrNameLst>
                                          <p:attrName>style.visibility</p:attrName>
                                        </p:attrNameLst>
                                      </p:cBhvr>
                                      <p:to>
                                        <p:strVal val="visible"/>
                                      </p:to>
                                    </p:set>
                                    <p:anim calcmode="lin" valueType="num">
                                      <p:cBhvr additive="base">
                                        <p:cTn id="31" dur="500" fill="hold"/>
                                        <p:tgtEl>
                                          <p:spTgt spid="180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01">
                                            <p:txEl>
                                              <p:pRg st="0" end="0"/>
                                            </p:txEl>
                                          </p:spTgt>
                                        </p:tgtEl>
                                        <p:attrNameLst>
                                          <p:attrName>style.visibility</p:attrName>
                                        </p:attrNameLst>
                                      </p:cBhvr>
                                      <p:to>
                                        <p:strVal val="visible"/>
                                      </p:to>
                                    </p:set>
                                    <p:anim calcmode="lin" valueType="num">
                                      <p:cBhvr additive="base">
                                        <p:cTn id="37" dur="500" fill="hold"/>
                                        <p:tgtEl>
                                          <p:spTgt spid="180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04">
                                            <p:txEl>
                                              <p:pRg st="0" end="0"/>
                                            </p:txEl>
                                          </p:spTgt>
                                        </p:tgtEl>
                                        <p:attrNameLst>
                                          <p:attrName>style.visibility</p:attrName>
                                        </p:attrNameLst>
                                      </p:cBhvr>
                                      <p:to>
                                        <p:strVal val="visible"/>
                                      </p:to>
                                    </p:set>
                                    <p:anim calcmode="lin" valueType="num">
                                      <p:cBhvr additive="base">
                                        <p:cTn id="43" dur="500" fill="hold"/>
                                        <p:tgtEl>
                                          <p:spTgt spid="180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15">
                                            <p:txEl>
                                              <p:pRg st="0" end="0"/>
                                            </p:txEl>
                                          </p:spTgt>
                                        </p:tgtEl>
                                        <p:attrNameLst>
                                          <p:attrName>style.visibility</p:attrName>
                                        </p:attrNameLst>
                                      </p:cBhvr>
                                      <p:to>
                                        <p:strVal val="visible"/>
                                      </p:to>
                                    </p:set>
                                    <p:anim calcmode="lin" valueType="num">
                                      <p:cBhvr additive="base">
                                        <p:cTn id="49" dur="500" fill="hold"/>
                                        <p:tgtEl>
                                          <p:spTgt spid="18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18">
                                            <p:txEl>
                                              <p:pRg st="0" end="0"/>
                                            </p:txEl>
                                          </p:spTgt>
                                        </p:tgtEl>
                                        <p:attrNameLst>
                                          <p:attrName>style.visibility</p:attrName>
                                        </p:attrNameLst>
                                      </p:cBhvr>
                                      <p:to>
                                        <p:strVal val="visible"/>
                                      </p:to>
                                    </p:set>
                                    <p:anim calcmode="lin" valueType="num">
                                      <p:cBhvr additive="base">
                                        <p:cTn id="55" dur="500" fill="hold"/>
                                        <p:tgtEl>
                                          <p:spTgt spid="18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21">
                                            <p:txEl>
                                              <p:pRg st="0" end="0"/>
                                            </p:txEl>
                                          </p:spTgt>
                                        </p:tgtEl>
                                        <p:attrNameLst>
                                          <p:attrName>style.visibility</p:attrName>
                                        </p:attrNameLst>
                                      </p:cBhvr>
                                      <p:to>
                                        <p:strVal val="visible"/>
                                      </p:to>
                                    </p:set>
                                    <p:anim calcmode="lin" valueType="num">
                                      <p:cBhvr additive="base">
                                        <p:cTn id="61" dur="500" fill="hold"/>
                                        <p:tgtEl>
                                          <p:spTgt spid="182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27">
                                            <p:txEl>
                                              <p:pRg st="0" end="0"/>
                                            </p:txEl>
                                          </p:spTgt>
                                        </p:tgtEl>
                                        <p:attrNameLst>
                                          <p:attrName>style.visibility</p:attrName>
                                        </p:attrNameLst>
                                      </p:cBhvr>
                                      <p:to>
                                        <p:strVal val="visible"/>
                                      </p:to>
                                    </p:set>
                                    <p:anim calcmode="lin" valueType="num">
                                      <p:cBhvr additive="base">
                                        <p:cTn id="67" dur="500" fill="hold"/>
                                        <p:tgtEl>
                                          <p:spTgt spid="182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2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27">
                                            <p:txEl>
                                              <p:pRg st="1" end="1"/>
                                            </p:txEl>
                                          </p:spTgt>
                                        </p:tgtEl>
                                        <p:attrNameLst>
                                          <p:attrName>style.visibility</p:attrName>
                                        </p:attrNameLst>
                                      </p:cBhvr>
                                      <p:to>
                                        <p:strVal val="visible"/>
                                      </p:to>
                                    </p:set>
                                    <p:anim calcmode="lin" valueType="num">
                                      <p:cBhvr additive="base">
                                        <p:cTn id="71" dur="500" fill="hold"/>
                                        <p:tgtEl>
                                          <p:spTgt spid="182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828">
                                            <p:txEl>
                                              <p:pRg st="0" end="0"/>
                                            </p:txEl>
                                          </p:spTgt>
                                        </p:tgtEl>
                                        <p:attrNameLst>
                                          <p:attrName>style.visibility</p:attrName>
                                        </p:attrNameLst>
                                      </p:cBhvr>
                                      <p:to>
                                        <p:strVal val="visible"/>
                                      </p:to>
                                    </p:set>
                                    <p:anim calcmode="lin" valueType="num">
                                      <p:cBhvr additive="base">
                                        <p:cTn id="77" dur="500" fill="hold"/>
                                        <p:tgtEl>
                                          <p:spTgt spid="1828">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828">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828">
                                            <p:txEl>
                                              <p:pRg st="1" end="1"/>
                                            </p:txEl>
                                          </p:spTgt>
                                        </p:tgtEl>
                                        <p:attrNameLst>
                                          <p:attrName>style.visibility</p:attrName>
                                        </p:attrNameLst>
                                      </p:cBhvr>
                                      <p:to>
                                        <p:strVal val="visible"/>
                                      </p:to>
                                    </p:set>
                                    <p:anim calcmode="lin" valueType="num">
                                      <p:cBhvr additive="base">
                                        <p:cTn id="81" dur="500" fill="hold"/>
                                        <p:tgtEl>
                                          <p:spTgt spid="1828">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p:spPr>
        <p:txBody>
          <a:bodyPr>
            <a:normAutofit fontScale="90000"/>
          </a:bodyPr>
          <a:lstStyle/>
          <a:p>
            <a:r>
              <a:rPr lang="en-US" b="1" dirty="0" smtClean="0">
                <a:solidFill>
                  <a:schemeClr val="tx2"/>
                </a:solidFill>
              </a:rPr>
              <a:t>Security Laws Amendment Act, 2014</a:t>
            </a:r>
            <a:endParaRPr lang="en-GB" b="1" dirty="0">
              <a:solidFill>
                <a:schemeClr val="tx2"/>
              </a:solidFill>
            </a:endParaRPr>
          </a:p>
        </p:txBody>
      </p:sp>
      <p:sp>
        <p:nvSpPr>
          <p:cNvPr id="3" name="Content Placeholder 2"/>
          <p:cNvSpPr>
            <a:spLocks noGrp="1"/>
          </p:cNvSpPr>
          <p:nvPr>
            <p:ph idx="1"/>
          </p:nvPr>
        </p:nvSpPr>
        <p:spPr>
          <a:xfrm>
            <a:off x="677334" y="1362634"/>
            <a:ext cx="10815419" cy="5217459"/>
          </a:xfrm>
        </p:spPr>
        <p:txBody>
          <a:bodyPr>
            <a:noAutofit/>
          </a:bodyPr>
          <a:lstStyle/>
          <a:p>
            <a:r>
              <a:rPr lang="en-US" dirty="0" smtClean="0"/>
              <a:t>(4A) A public benefit organization registered under subsection ( I ) shall be classified by the Authority in the prescribed manner. </a:t>
            </a:r>
          </a:p>
          <a:p>
            <a:r>
              <a:rPr lang="en-US" dirty="0" smtClean="0"/>
              <a:t>(4B) The Authority upon consultation with the Cabinet Secretary, may from time to time review the classification of public benefit organizations. </a:t>
            </a:r>
          </a:p>
          <a:p>
            <a:r>
              <a:rPr lang="en-US" dirty="0" smtClean="0"/>
              <a:t>(4C) The Cabinet Secretary shall, upon consultation with the Authority, make regulations to provide for the manner, conduct and criteria for classification of public benefit organizations.</a:t>
            </a:r>
            <a:endParaRPr lang="en-GB"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why"/>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ENGAGE IN THE CHANGE</a:t>
            </a:r>
            <a:br>
              <a:rPr lang="en-GB" dirty="0"/>
            </a:br>
            <a:endParaRPr lang="en-GB" dirty="0"/>
          </a:p>
        </p:txBody>
      </p:sp>
      <p:sp>
        <p:nvSpPr>
          <p:cNvPr id="3" name="Content Placeholder 2"/>
          <p:cNvSpPr>
            <a:spLocks noGrp="1"/>
          </p:cNvSpPr>
          <p:nvPr>
            <p:ph idx="1"/>
          </p:nvPr>
        </p:nvSpPr>
        <p:spPr/>
        <p:txBody>
          <a:bodyPr/>
          <a:lstStyle/>
          <a:p>
            <a:pPr>
              <a:buNone/>
            </a:pPr>
            <a:r>
              <a:rPr lang="en-GB" sz="4000" dirty="0"/>
              <a:t>Need </a:t>
            </a:r>
            <a:r>
              <a:rPr lang="en-GB" sz="4000" dirty="0" smtClean="0"/>
              <a:t>for:</a:t>
            </a:r>
          </a:p>
          <a:p>
            <a:r>
              <a:rPr lang="en-GB" sz="4000" dirty="0" smtClean="0"/>
              <a:t> Trust building</a:t>
            </a:r>
          </a:p>
          <a:p>
            <a:r>
              <a:rPr lang="en-US" sz="4000" dirty="0" smtClean="0"/>
              <a:t>Cohesive </a:t>
            </a:r>
            <a:r>
              <a:rPr lang="en-US" sz="4000" dirty="0"/>
              <a:t>image and </a:t>
            </a:r>
            <a:r>
              <a:rPr lang="en-US" sz="4000" dirty="0" smtClean="0"/>
              <a:t>voice</a:t>
            </a:r>
          </a:p>
          <a:p>
            <a:r>
              <a:rPr lang="en-GB" sz="4000" dirty="0" smtClean="0"/>
              <a:t>Engage </a:t>
            </a:r>
            <a:r>
              <a:rPr lang="en-GB" sz="4000" dirty="0"/>
              <a:t>in the politics of social transformation and protecting </a:t>
            </a:r>
            <a:r>
              <a:rPr lang="en-GB" sz="4000" dirty="0" smtClean="0"/>
              <a:t>our civic </a:t>
            </a:r>
            <a:r>
              <a:rPr lang="en-GB" sz="4000" dirty="0"/>
              <a:t>space</a:t>
            </a:r>
            <a:endParaRPr lang="en-GB" sz="4000" dirty="0" smtClean="0"/>
          </a:p>
          <a:p>
            <a:pPr>
              <a:buNone/>
            </a:pPr>
            <a:endParaRPr lang="en-GB"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Constitutional Petition No. 351 of 201</a:t>
            </a:r>
            <a:endParaRPr lang="en-GB" dirty="0">
              <a:solidFill>
                <a:schemeClr val="tx2"/>
              </a:solidFill>
            </a:endParaRPr>
          </a:p>
        </p:txBody>
      </p:sp>
      <p:pic>
        <p:nvPicPr>
          <p:cNvPr id="1027" name="Picture 3" descr="C:\Users\user\Documents\ICSPAK conference\court pronouncement date.png"/>
          <p:cNvPicPr>
            <a:picLocks noGrp="1" noChangeAspect="1" noChangeArrowheads="1"/>
          </p:cNvPicPr>
          <p:nvPr>
            <p:ph idx="1"/>
          </p:nvPr>
        </p:nvPicPr>
        <p:blipFill>
          <a:blip r:embed="rId2"/>
          <a:stretch>
            <a:fillRect/>
          </a:stretch>
        </p:blipFill>
        <p:spPr bwMode="auto">
          <a:xfrm>
            <a:off x="2921396" y="1958419"/>
            <a:ext cx="6349207" cy="380952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y"/>
          <p:cNvPicPr>
            <a:picLocks noChangeAspect="1" noChangeArrowheads="1"/>
          </p:cNvPicPr>
          <p:nvPr/>
        </p:nvPicPr>
        <p:blipFill>
          <a:blip r:embed="rId2"/>
          <a:srcRect l="11734" t="20383" r="11734" b="20383"/>
          <a:stretch>
            <a:fillRect/>
          </a:stretch>
        </p:blipFill>
        <p:spPr bwMode="auto">
          <a:xfrm>
            <a:off x="0" y="0"/>
            <a:ext cx="12192000" cy="2817845"/>
          </a:xfrm>
          <a:prstGeom prst="rect">
            <a:avLst/>
          </a:prstGeom>
          <a:noFill/>
          <a:ln w="9525">
            <a:noFill/>
            <a:miter lim="800000"/>
            <a:headEnd/>
            <a:tailEnd/>
          </a:ln>
        </p:spPr>
      </p:pic>
      <p:sp>
        <p:nvSpPr>
          <p:cNvPr id="3" name="Rectangle 2"/>
          <p:cNvSpPr/>
          <p:nvPr/>
        </p:nvSpPr>
        <p:spPr>
          <a:xfrm>
            <a:off x="2388636" y="2948473"/>
            <a:ext cx="7161763" cy="3539430"/>
          </a:xfrm>
          <a:prstGeom prst="rect">
            <a:avLst/>
          </a:prstGeom>
        </p:spPr>
        <p:txBody>
          <a:bodyPr wrap="square">
            <a:spAutoFit/>
          </a:bodyPr>
          <a:lstStyle/>
          <a:p>
            <a:pPr algn="just">
              <a:buFont typeface="Wingdings" pitchFamily="2" charset="2"/>
              <a:buChar char="q"/>
            </a:pPr>
            <a:r>
              <a:rPr lang="en-GB" sz="3200" b="1" dirty="0" smtClean="0">
                <a:solidFill>
                  <a:schemeClr val="tx2"/>
                </a:solidFill>
              </a:rPr>
              <a:t>What is this PBO Act? </a:t>
            </a:r>
          </a:p>
          <a:p>
            <a:pPr algn="just">
              <a:buFont typeface="Wingdings" pitchFamily="2" charset="2"/>
              <a:buChar char="q"/>
            </a:pPr>
            <a:r>
              <a:rPr lang="en-GB" sz="3200" b="1" dirty="0" smtClean="0">
                <a:solidFill>
                  <a:schemeClr val="tx2"/>
                </a:solidFill>
              </a:rPr>
              <a:t>What does this law have to do with me, my organisation and its work? </a:t>
            </a:r>
          </a:p>
          <a:p>
            <a:pPr algn="just">
              <a:buFont typeface="Wingdings" pitchFamily="2" charset="2"/>
              <a:buChar char="q"/>
            </a:pPr>
            <a:r>
              <a:rPr lang="en-GB" sz="3200" b="1" dirty="0" smtClean="0">
                <a:solidFill>
                  <a:schemeClr val="tx2"/>
                </a:solidFill>
              </a:rPr>
              <a:t>Should I bother to know about the PBO Act, 2013 and be part of the efforts aiming to implement it?</a:t>
            </a:r>
            <a:endParaRPr lang="en-GB" sz="3200" b="1" dirty="0" smtClean="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5719"/>
          </a:xfrm>
        </p:spPr>
        <p:txBody>
          <a:bodyPr>
            <a:normAutofit fontScale="90000"/>
          </a:bodyPr>
          <a:lstStyle/>
          <a:p>
            <a:endParaRPr lang="en-GB" dirty="0">
              <a:solidFill>
                <a:schemeClr val="tx2"/>
              </a:solidFill>
            </a:endParaRPr>
          </a:p>
        </p:txBody>
      </p:sp>
      <p:pic>
        <p:nvPicPr>
          <p:cNvPr id="5" name="Content Placeholder 4" descr="Image result for knowledge is power"/>
          <p:cNvPicPr>
            <a:picLocks noGrp="1"/>
          </p:cNvPicPr>
          <p:nvPr>
            <p:ph idx="1"/>
          </p:nvPr>
        </p:nvPicPr>
        <p:blipFill>
          <a:blip r:embed="rId2"/>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knowledge is power"/>
          <p:cNvPicPr/>
          <p:nvPr/>
        </p:nvPicPr>
        <p:blipFill>
          <a:blip r:embed="rId2"/>
          <a:srcRect/>
          <a:stretch>
            <a:fillRect/>
          </a:stretch>
        </p:blipFill>
        <p:spPr bwMode="auto">
          <a:xfrm>
            <a:off x="0" y="0"/>
            <a:ext cx="12192000" cy="6857999"/>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uman Rights activists at the Mombasa law courts on July 4, 2016 protesting the killing of human rights lawyer Willie Kimani and two others. They are demanding investigations and want the removal of IG Boinet, DCI Muhoro Ndegwa, Interior CS Joseph Nkaisery and other top government officials for failure to curb extrajudicial killings. Photo/ELKANA JACOB"/>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 police officer disperses Langata Road Primary School pupils protesting the alleged grabbing of their school playground in January this year. PHOTO | FILE"/>
          <p:cNvPicPr>
            <a:picLocks noChangeAspect="1" noChangeArrowheads="1"/>
          </p:cNvPicPr>
          <p:nvPr/>
        </p:nvPicPr>
        <p:blipFill>
          <a:blip r:embed="rId2"/>
          <a:srcRect/>
          <a:stretch>
            <a:fillRect/>
          </a:stretch>
        </p:blipFill>
        <p:spPr bwMode="auto">
          <a:xfrm>
            <a:off x="0" y="0"/>
            <a:ext cx="12192000" cy="6857999"/>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6471"/>
          </a:xfrm>
        </p:spPr>
        <p:txBody>
          <a:bodyPr>
            <a:normAutofit fontScale="90000"/>
          </a:bodyPr>
          <a:lstStyle/>
          <a:p>
            <a:r>
              <a:rPr lang="en-US" sz="4900" b="1" dirty="0" smtClean="0">
                <a:solidFill>
                  <a:schemeClr val="tx2"/>
                </a:solidFill>
              </a:rPr>
              <a:t/>
            </a:r>
            <a:br>
              <a:rPr lang="en-US" sz="4900" b="1" dirty="0" smtClean="0">
                <a:solidFill>
                  <a:schemeClr val="tx2"/>
                </a:solidFill>
              </a:rPr>
            </a:br>
            <a:r>
              <a:rPr lang="en-US" sz="4900" b="1" dirty="0" smtClean="0">
                <a:solidFill>
                  <a:schemeClr val="tx2"/>
                </a:solidFill>
              </a:rPr>
              <a:t>PBO Act Highlights</a:t>
            </a:r>
            <a:r>
              <a:rPr lang="en-US" dirty="0" smtClean="0">
                <a:solidFill>
                  <a:schemeClr val="tx2"/>
                </a:solidFill>
              </a:rPr>
              <a:t/>
            </a:r>
            <a:br>
              <a:rPr lang="en-US" dirty="0" smtClean="0">
                <a:solidFill>
                  <a:schemeClr val="tx2"/>
                </a:solidFill>
              </a:rPr>
            </a:br>
            <a:endParaRPr lang="en-GB" dirty="0">
              <a:solidFill>
                <a:schemeClr val="tx2"/>
              </a:solidFill>
            </a:endParaRPr>
          </a:p>
        </p:txBody>
      </p:sp>
      <p:sp>
        <p:nvSpPr>
          <p:cNvPr id="3" name="Content Placeholder 2"/>
          <p:cNvSpPr>
            <a:spLocks noGrp="1"/>
          </p:cNvSpPr>
          <p:nvPr>
            <p:ph idx="1"/>
          </p:nvPr>
        </p:nvSpPr>
        <p:spPr>
          <a:xfrm>
            <a:off x="677334" y="1541929"/>
            <a:ext cx="8771466" cy="5316071"/>
          </a:xfrm>
        </p:spPr>
        <p:txBody>
          <a:bodyPr>
            <a:noAutofit/>
          </a:bodyPr>
          <a:lstStyle/>
          <a:p>
            <a:pPr lvl="0"/>
            <a:r>
              <a:rPr lang="en-GB" sz="2800" dirty="0" smtClean="0"/>
              <a:t>Conducive environment for the growth and operation of PBOs. </a:t>
            </a:r>
          </a:p>
          <a:p>
            <a:pPr lvl="0"/>
            <a:r>
              <a:rPr lang="en-GB" sz="2800" dirty="0" smtClean="0"/>
              <a:t>Effective legal, regulatory and institutional framework for PBOs through:</a:t>
            </a:r>
          </a:p>
          <a:p>
            <a:pPr lvl="1"/>
            <a:r>
              <a:rPr lang="en-GB" dirty="0" smtClean="0"/>
              <a:t>Independent registration and regulatory Body – </a:t>
            </a:r>
            <a:r>
              <a:rPr lang="en-GB" b="1" i="1" dirty="0" smtClean="0"/>
              <a:t>The PBO Regulatory Authority</a:t>
            </a:r>
            <a:r>
              <a:rPr lang="en-GB" b="1" dirty="0" smtClean="0"/>
              <a:t> </a:t>
            </a:r>
            <a:endParaRPr lang="en-GB" dirty="0" smtClean="0"/>
          </a:p>
          <a:p>
            <a:pPr lvl="1"/>
            <a:r>
              <a:rPr lang="en-GB" b="1" dirty="0" smtClean="0"/>
              <a:t>Clear procedures for registration of PBOs</a:t>
            </a:r>
            <a:r>
              <a:rPr lang="en-GB" dirty="0" smtClean="0"/>
              <a:t> with an explicit time line for processing</a:t>
            </a:r>
          </a:p>
          <a:p>
            <a:pPr lvl="1"/>
            <a:r>
              <a:rPr lang="en-GB" dirty="0" smtClean="0"/>
              <a:t>Clear grounds for refusal to register a PBO, or for registration cancellation</a:t>
            </a:r>
          </a:p>
          <a:p>
            <a:pPr lvl="1"/>
            <a:r>
              <a:rPr lang="en-GB" b="1" dirty="0" smtClean="0"/>
              <a:t>Guidelines for Government – PBO collaboration</a:t>
            </a:r>
            <a:endParaRPr lang="en-GB" dirty="0" smtClean="0"/>
          </a:p>
          <a:p>
            <a:pPr lvl="0"/>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PBO Act Highlights</a:t>
            </a:r>
            <a:endParaRPr lang="en-GB" b="1" dirty="0"/>
          </a:p>
        </p:txBody>
      </p:sp>
      <p:sp>
        <p:nvSpPr>
          <p:cNvPr id="3" name="Content Placeholder 2"/>
          <p:cNvSpPr>
            <a:spLocks noGrp="1"/>
          </p:cNvSpPr>
          <p:nvPr>
            <p:ph idx="1"/>
          </p:nvPr>
        </p:nvSpPr>
        <p:spPr>
          <a:xfrm>
            <a:off x="677334" y="1470212"/>
            <a:ext cx="10779560" cy="4553221"/>
          </a:xfrm>
        </p:spPr>
        <p:txBody>
          <a:bodyPr>
            <a:normAutofit/>
          </a:bodyPr>
          <a:lstStyle/>
          <a:p>
            <a:pPr lvl="0"/>
            <a:r>
              <a:rPr lang="en-GB" sz="3600" b="1" i="1" dirty="0" smtClean="0"/>
              <a:t>Re-birth of values within the sector</a:t>
            </a:r>
          </a:p>
          <a:p>
            <a:pPr lvl="0"/>
            <a:r>
              <a:rPr lang="en-GB" sz="3600" b="1" i="1" dirty="0" smtClean="0"/>
              <a:t>Legal basis for PBOs to engage in commercial activity.</a:t>
            </a:r>
          </a:p>
          <a:p>
            <a:pPr lvl="0"/>
            <a:r>
              <a:rPr lang="en-GB" sz="3600" b="1" i="1" dirty="0"/>
              <a:t>E</a:t>
            </a:r>
            <a:r>
              <a:rPr lang="en-GB" sz="3600" b="1" i="1" dirty="0" smtClean="0"/>
              <a:t>ffective Self Regulation</a:t>
            </a:r>
          </a:p>
          <a:p>
            <a:pPr lvl="0"/>
            <a:r>
              <a:rPr lang="en-GB" sz="3600" b="1" i="1" dirty="0" smtClean="0"/>
              <a:t>Complaint and redress mechanism - The PBO Disputes Tribunal</a:t>
            </a:r>
          </a:p>
          <a:p>
            <a:pPr lvl="0"/>
            <a:r>
              <a:rPr lang="en-GB" sz="3600" b="1" i="1" dirty="0" smtClean="0"/>
              <a:t>Realisation of Constitutional Principles</a:t>
            </a:r>
          </a:p>
          <a:p>
            <a:pPr lvl="0"/>
            <a:r>
              <a:rPr lang="en-US" sz="3600" b="1" i="1" dirty="0" smtClean="0"/>
              <a:t>Legal Basis for PBOs to take on commercial activities </a:t>
            </a:r>
            <a:endParaRPr lang="en-GB" sz="3600" b="1" i="1" dirty="0" smtClean="0"/>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UtMTEtMTZUMjM6NTk6NTkuOTk5WiIsIkVuZERhdGUiOiIyMDE3LTA3LTE0VDIzOjU5OjU5Ljk5OVoiLCJGb3JtYXQiOiJNTSIsIlR5cGUiOjMsIkF1dG9EYXRlUmFuZ2UiOnRydWUsIldvcmtpbmdEYXlzIjozMSwiVG9kYXlNYXJrZXJUZXh0IjoiVG9kYXkiLCJBdXRvU2NhbGVUeXBlIjpmYWxzZX0sIk1pbGVzdG9uZXMiOlt7IiRpZCI6IjEyMyIsIkRhdGUiOiIyMDE1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SW1wb3J0SWQiOm51bGwsIlRpdGxlIjoiRW50ZXIgeW91ciBtaWxlc3RvbmUgaGVyZSIsIk5vdGUiOm51bGwsIkh5cGVybGluayI6bnVsbCwiSXNDaGFuZ2VkIjpmYWxzZSwiSXNOZXciOmZhbHNlfSx7IiRpZCI6IjE0MiIsIkRhdGUiOiIyMDE2LTAyLTAxVDIzOjU5OjU5Ljk5OVoiLCJTdHlsZSI6eyIkaWQiOiIxNDMiLCJTaGFwZSI6MywiQ29ubmVjdG9yTWFyZ2luIjp7IiRyZWYiOiI1NCJ9LCJDb25uZWN0b3JTdHlsZSI6eyIkaWQiOiIxNDQiLCJMaW5lQ29sb3IiOnsiJGlkIjoiMTQ1IiwiJHR5cGUiOiJOTFJFLkNvbW1vbi5Eb20uU29saWRDb2xvckJydXNoLCBOTFJFLkNvbW1vbiIsIkNvbG9yIjp7IiRpZCI6IjE0NiIsIkEiOjI1NSwiUiI6MjU1LCJHIjoyMDIsIkIiOjh9fSwiTGluZVdlaWdodCI6MS4wLCJMaW5lVHlwZSI6MCwiUGFyZW50U3R5bGUiOnsiJHJlZiI6IjU1In19LCJJc0JlbG93VGltZWJhbmQiOmZhbHNlLCJIaWRlRGF0ZSI6ZmFsc2UsIlNoYXBlU2l6ZSI6MCwiU3BhY2luZyI6Mi4wLCJQYWRkaW5nIjp7IiRyZWYiOiI1OCJ9LCJTaGFwZVN0eWxlIjp7IiRpZCI6IjE0NyIsIk1hcmdpbiI6eyIkcmVmIjoiNjAifSwiUGFkZGluZyI6eyIkcmVmIjoiNjEifSwiQmFja2dyb3VuZCI6eyIkaWQiOiIxNDgiLCJDb2xvciI6eyIkaWQiOiIxNDkiLCJBIjoyNTUsIlIiOjIzMCwiRyI6NzIsIkIiOjM1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TMiLCJMaW5lQ29sb3IiOm51bGwsIkxpbmVXZWlnaHQiOjAuMCwiTGluZVR5cGUiOjAsIlBhcmVudFN0eWxlIjpudWxsfSwiUGFyZW50U3R5bGUiOnsiJHJlZiI6IjY1In19LCJEYXRlU3R5bGUiOnsiJGlkIjoiMTU0IiwiRm9udFNldHRpbmdzIjp7IiRpZCI6IjE1NSIsIkZvbnRTaXplIjoxMCwiRm9udE5hbWUiOiJDYWxpYnJpIiwiSXNCb2xkIjpmYWxzZSwiSXNJdGFsaWMiOmZhbHNlLCJJc1VuZGVybGluZWQiOmZhbHNlLCJQYXJlbnRTdHlsZSI6eyIkcmVmIjoiNzMifX0sIkF1dG9TaXplIjowLCJGb3JlZ3JvdW5kIjp7IiRpZCI6IjE1NiIsIkNvbG9yIjp7IiRpZCI6IjE1NyIsIkEiOjI1NSwiUiI6MTk3LCJHIjoxNTUsIkIiOjB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giLCJMaW5lQ29sb3IiOm51bGwsIkxpbmVXZWlnaHQiOjAuMCwiTGluZVR5cGUiOjAsIlBhcmVudFN0eWxlIjpudWxsfSwiUGFyZW50U3R5bGUiOnsiJHJlZiI6IjcyIn19LCJEYXRlRm9ybWF0Ijp7IiRpZCI6IjE1OSIsIkZvcm1hdFN0cmluZyI6Ik0tZC15eXl5IiwiU2VwYXJhdG9yIjoiLSIsIlVzZUludGVybmF0aW9uYWxEYXRlRm9ybWF0IjpmYWxzZX0sIklzVmlzaWJsZSI6dHJ1ZSwiUGFyZW50U3R5bGUiOnsiJHJlZiI6IjUzIn19LCJQb3NpdGlvbiI6eyIkaWQiOiIxNjAiLCJSYXRpbyI6MC4wLCJJc0N1c3RvbSI6ZmFsc2V9LCJJZCI6IjA1N2QzMzM5LWM4NzktNDQ0ZS05NzI0LWM5YmJiNjZkNWZhMiIsIkltcG9ydElkIjpudWxsLCJUaXRsZSI6IkVudGVyIHlvdXIgbWlsZXN0b25lIGhlcmUiLCJOb3RlIjpudWxsLCJIeXBlcmxpbmsiOm51bGwsIklzQ2hhbmdlZCI6ZmFsc2UsIklzTmV3IjpmYWxzZX0seyIkaWQiOiIxNjEiLCJEYXRlIjoiMjAxNi0wNC0yOVQyMzo1OTo1OS45OTlaIiwiU3R5bGUiOnsiJGlkIjoiMTYyIiwiU2hhcGUiOjcsIkNvbm5lY3Rvck1hcmdpbiI6eyIkcmVmIjoiNTQifSwiQ29ubmVjdG9yU3R5bGUiOnsiJGlkIjoiMTYzIiwiTGluZUNvbG9yIjp7IiRpZCI6IjE2NCIsIiR0eXBlIjoiTkxSRS5Db21tb24uRG9tLlNvbGlkQ29sb3JCcnVzaCwgTkxSRS5Db21tb24iLCJDb2xvciI6eyIkaWQiOiIxNjUiLCJBIjoyNTUsIlIiOjI0OCwiRyI6MTQ3LCJCIjoyOX19LCJMaW5lV2VpZ2h0IjoxLjAsIkxpbmVUeXBlIjowLCJQYXJlbnRTdHlsZSI6eyIkcmVmIjoiNTUifX0sIklzQmVsb3dUaW1lYmFuZCI6ZmFsc2UsIkhpZGVEYXRlIjpmYWxzZSwiU2hhcGVTaXplIjowLCJTcGFjaW5nIjoyLjAsIlBhZGRpbmciOnsiJHJlZiI6IjU4In0sIlNoYXBlU3R5bGUiOnsiJGlkIjoiMTY2IiwiTWFyZ2luIjp7IiRyZWYiOiI2MCJ9LCJQYWRkaW5nIjp7IiRyZWYiOiI2MSJ9LCJCYWNrZ3JvdW5kIjp7IiRyZWYiOiIxNjQifSwiSXNWaXNpYmxlIjp0cnVlLCJXaWR0aCI6MTIuMCwiSGVpZ2h0IjoxNC4wLCJCb3JkZXJTdHlsZSI6eyIkaWQiOiIxNjciLCJMaW5lQ29sb3IiOnsiJHJlZiI6IjYzIn0sIkxpbmVXZWlnaHQiOjAuMCwiTGluZVR5cGUiOjAsIlBhcmVudFN0eWxlIjp7IiRyZWYiOiI2MiJ9fSwiUGFyZW50U3R5bGUiOnsiJHJlZiI6IjU5In19LCJUaXRsZVN0eWxlIjp7IiRpZCI6IjE2OCIsIkZvbnRTZXR0aW5ncyI6eyIkaWQiOiIxNj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NhbGlicmkiLCJJc0JvbGQiOmZhbHNlLCJJc0l0YWxpYyI6ZmFsc2UsIklzVW5kZXJsaW5lZCI6ZmFsc2UsIlBhcmVudFN0eWxlIjp7IiRyZWYiOiI3MyJ9fSwiQXV0b1NpemUiOjAsIkZvcmVncm91bmQiOnsiJGlkIjoiMTczIiwiQ29sb3IiOnsiJGlkIjoiMTc0IiwiQSI6MjU1LCJSIjoyNDgsIkciOjE0NywiQiI6Mjl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UiLCJMaW5lQ29sb3IiOm51bGwsIkxpbmVXZWlnaHQiOjAuMCwiTGluZVR5cGUiOjAsIlBhcmVudFN0eWxlIjpudWxsfSwiUGFyZW50U3R5bGUiOnsiJHJlZiI6IjcyIn19LCJEYXRlRm9ybWF0Ijp7IiRpZCI6IjE3NiIsIkZvcm1hdFN0cmluZyI6Ik0tZC15eXl5IiwiU2VwYXJhdG9yIjoiLSIsIlVzZUludGVybmF0aW9uYWxEYXRlRm9ybWF0IjpmYWxzZX0sIklzVmlzaWJsZSI6dHJ1ZSwiUGFyZW50U3R5bGUiOnsiJHJlZiI6IjUzIn19LCJQb3NpdGlvbiI6eyIkaWQiOiIxNzciLCJSYXRpbyI6MC4wLCJJc0N1c3RvbSI6ZmFsc2V9LCJJZCI6IjIzYWJlNjQzLWQ3NjYtNGMxNi1hODdkLTA5OTM4NzZjYjMwYSIsIkltcG9ydElkIjpudWxsLCJUaXRsZSI6IkVudGVyIHlvdXIgbWlsZXN0b25lIGhlcmUiLCJOb3RlIjpudWxsLCJIeXBlcmxpbmsiOm51bGwsIklzQ2hhbmdlZCI6ZmFsc2UsIklzTmV3IjpmYWxzZX0seyIkaWQiOiIxNzgiLCJEYXRlIjoiMjAxNi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kltcG9ydElkIjpudWxsLCJUaXRsZSI6IkVudGVyIHlvdXIgbWlsZXN0b25lIGhlcmUiLCJOb3RlIjpudWxsLCJIeXBlcmxpbmsiOm51bGwsIklzQ2hhbmdlZCI6ZmFsc2UsIklzTmV3IjpmYWxzZX0seyIkaWQiOiIxOTciLCJEYXRlIjoiMjAxNi0wOC0wNVQyMzo1OTo1OS45OTlaIiwiU3R5bGUiOnsiJGlkIjoiMTk4IiwiU2hhcGUiOjEyLCJDb25uZWN0b3JNYXJnaW4iOnsiJHJlZiI6IjU0In0sIkNvbm5lY3RvclN0eWxlIjp7IiRpZCI6IjE5OSIsIkxpbmVDb2xvciI6eyIkaWQiOiIyMDAiLCIkdHlwZSI6Ik5MUkUuQ29tbW9uLkRvbS5Tb2xpZENvbG9yQnJ1c2gsIE5MUkUuQ29tbW9uIiwiQ29sb3IiOnsiJGlkIjoiMjAxIiwiQSI6MjU1LCJSIjoyMzYsIkciOjExMiwiQiI6MjJ9fSwiTGluZVdlaWdodCI6MS4wLCJMaW5lVHlwZSI6MCwiUGFyZW50U3R5bGUiOnsiJHJlZiI6IjU1In19LCJJc0JlbG93VGltZWJhbmQiOmZhbHNlLCJIaWRlRGF0ZSI6ZmFsc2UsIlNoYXBlU2l6ZSI6MCwiU3BhY2luZyI6Mi4wLCJQYWRkaW5nIjp7IiRyZWYiOiI1OCJ9LCJTaGFwZVN0eWxlIjp7IiRpZCI6IjIwMiIsIk1hcmdpbiI6eyIkcmVmIjoiNjAifSwiUGFkZGluZyI6eyIkcmVmIjoiNjEifSwiQmFja2dyb3VuZCI6eyIkaWQiOiIyMDMiLCJDb2xvciI6eyIkaWQiOiIyMDQiLCJBIjoyNTUsIlIiOjIzNiwiRyI6MTEyLCJCIjoyMn19LCJJc1Zpc2libGUiOnRydWUsIldpZHRoIjoxMi4wLCJIZWlnaHQiOjE0LjAsIkJvcmRlclN0eWxlIjp7IiRpZCI6IjIwNSIsIkxpbmVDb2xvciI6eyIkcmVmIjoiNjMifSwiTGluZVdlaWdodCI6MC4wLCJMaW5lVHlwZSI6MCwiUGFyZW50U3R5bGUiOnsiJHJlZiI6IjYyIn19LCJQYXJlbnRTdHlsZSI6eyIkcmVmIjoiNTkifX0sIlRpdGxlU3R5bGUiOnsiJGlkIjoiMjA2IiwiRm9udFNldHRpbmdzIjp7IiRpZCI6IjIw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A4IiwiTGluZUNvbG9yIjpudWxsLCJMaW5lV2VpZ2h0IjowLjAsIkxpbmVUeXBlIjowLCJQYXJlbnRTdHlsZSI6bnVsbH0sIlBhcmVudFN0eWxlIjp7IiRyZWYiOiI2NSJ9fSwiRGF0ZVN0eWxlIjp7IiRpZCI6IjIwOSIsIkZvbnRTZXR0aW5ncyI6eyIkaWQiOiIyMTAiLCJGb250U2l6ZSI6MTAsIkZvbnROYW1lIjoiQ2FsaWJyaSIsIklzQm9sZCI6ZmFsc2UsIklzSXRhbGljIjpmYWxzZSwiSXNVbmRlcmxpbmVkIjpmYWxzZSwiUGFyZW50U3R5bGUiOnsiJHJlZiI6IjczIn19LCJBdXRvU2l6ZSI6MCwiRm9yZWdyb3VuZCI6eyIkaWQiOiIyMTEiLCJDb2xvciI6eyIkaWQiOiIyMTIiLCJBIjoyNTUsIlIiOjI0OCwiRyI6MTQ3LCJCIjoyO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yIsIkxpbmVDb2xvciI6bnVsbCwiTGluZVdlaWdodCI6MC4wLCJMaW5lVHlwZSI6MCwiUGFyZW50U3R5bGUiOm51bGx9LCJQYXJlbnRTdHlsZSI6eyIkcmVmIjoiNzIifX0sIkRhdGVGb3JtYXQiOnsiJGlkIjoiMjE0IiwiRm9ybWF0U3RyaW5nIjoiTS1kLXl5eXkiLCJTZXBhcmF0b3IiOiItIiwiVXNlSW50ZXJuYXRpb25hbERhdGVGb3JtYXQiOmZhbHNlfSwiSXNWaXNpYmxlIjp0cnVlLCJQYXJlbnRTdHlsZSI6eyIkcmVmIjoiNTMifX0sIlBvc2l0aW9uIjp7IiRpZCI6IjIxNSIsIlJhdGlvIjowLjAsIklzQ3VzdG9tIjpmYWxzZX0sIklkIjoiY2NlYmE4MWUtMDI2Ni00NWFlLTlkZTUtYzYzYWU0YWQ0Nzc4IiwiSW1wb3J0SWQiOm51bGwsIlRpdGxlIjoiRW50ZXIgeW91ciBtaWxlc3RvbmUgaGVyZSIsIk5vdGUiOm51bGwsIkh5cGVybGluayI6bnVsbCwiSXNDaGFuZ2VkIjpmYWxzZSwiSXNOZXciOmZhbHNlfSx7IiRpZCI6IjIxNiIsIkRhdGUiOiIyMDE2LTEwLTIzVDIzOjU5OjU5Ljk5OVoiLCJTdHlsZSI6eyIkaWQiOiIyMTciLCJTaGFwZSI6NiwiQ29ubmVjdG9yTWFyZ2luIjp7IiRyZWYiOiI1NCJ9LCJDb25uZWN0b3JTdHlsZSI6eyIkaWQiOiIyMTgiLCJMaW5lQ29sb3IiOnsiJGlkIjoiMjE5IiwiJHR5cGUiOiJOTFJFLkNvbW1vbi5Eb20uU29saWRDb2xvckJydXNoLCBOTFJFLkNvbW1vbiIsIkNvbG9yIjp7IiRpZCI6IjIyMCIsIkEiOjI1NSwiUiI6MjMwLCJHIjo3MiwiQiI6MzV9fSwiTGluZVdlaWdodCI6MS4wLCJMaW5lVHlwZSI6MCwiUGFyZW50U3R5bGUiOnsiJHJlZiI6IjU1In19LCJJc0JlbG93VGltZWJhbmQiOmZhbHNlLCJIaWRlRGF0ZSI6ZmFsc2UsIlNoYXBlU2l6ZSI6MCwiU3BhY2luZyI6Mi4wLCJQYWRkaW5nIjp7IiRyZWYiOiI1OCJ9LCJTaGFwZVN0eWxlIjp7IiRpZCI6IjIyMSIsIk1hcmdpbiI6eyIkcmVmIjoiNjAifSwiUGFkZGluZyI6eyIkcmVmIjoiNjEifSwiQmFja2dyb3VuZCI6eyIkaWQiOiIyMjIiLCJDb2xvciI6eyIkaWQiOiIyMjMiLCJBIjoyNTUsIlIiOjIzMCwiRyI6NzIsIkIiOjM1fX0sIklzVmlzaWJsZSI6dHJ1ZSwiV2lkdGgiOjEyLjAsIkhlaWdodCI6MTQuMCwiQm9yZGVyU3R5bGUiOnsiJGlkIjoiMjI0IiwiTGluZUNvbG9yIjp7IiRyZWYiOiI2MyJ9LCJMaW5lV2VpZ2h0IjowLjAsIkxpbmVUeXBlIjowLCJQYXJlbnRTdHlsZSI6eyIkcmVmIjoiNjIifX0sIlBhcmVudFN0eWxlIjp7IiRyZWYiOiI1OSJ9fSwiVGl0bGVTdHlsZSI6eyIkaWQiOiIyMjUiLCJGb250U2V0dGluZ3MiOnsiJGlkIjoiMjI2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jciLCJMaW5lQ29sb3IiOm51bGwsIkxpbmVXZWlnaHQiOjAuMCwiTGluZVR5cGUiOjAsIlBhcmVudFN0eWxlIjpudWxsfSwiUGFyZW50U3R5bGUiOnsiJHJlZiI6IjY1In19LCJEYXRlU3R5bGUiOnsiJGlkIjoiMjI4IiwiRm9udFNldHRpbmdzIjp7IiRpZCI6IjIyOSIsIkZvbnRTaXplIjoxMCwiRm9udE5hbWUiOiJDYWxpYnJpIiwiSXNCb2xkIjpmYWxzZSwiSXNJdGFsaWMiOmZhbHNlLCJJc1VuZGVybGluZWQiOmZhbHNlLCJQYXJlbnRTdHlsZSI6eyIkcmVmIjoiNzMifX0sIkF1dG9TaXplIjowLCJGb3JlZ3JvdW5kIjp7IiRpZCI6IjIzMCIsIkNvbG9yIjp7IiRpZCI6IjIzMSIsIkEiOjI1NSwiUiI6MjMwLCJHIjo3MiwiQiI6MzV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IiLCJMaW5lQ29sb3IiOm51bGwsIkxpbmVXZWlnaHQiOjAuMCwiTGluZVR5cGUiOjAsIlBhcmVudFN0eWxlIjpudWxsfSwiUGFyZW50U3R5bGUiOnsiJHJlZiI6IjcyIn19LCJEYXRlRm9ybWF0Ijp7IiRpZCI6IjIzMyIsIkZvcm1hdFN0cmluZyI6Ik0tZC15eXl5IiwiU2VwYXJhdG9yIjoiLSIsIlVzZUludGVybmF0aW9uYWxEYXRlRm9ybWF0IjpmYWxzZX0sIklzVmlzaWJsZSI6dHJ1ZSwiUGFyZW50U3R5bGUiOnsiJHJlZiI6IjUzIn19LCJQb3NpdGlvbiI6eyIkaWQiOiIyMzQiLCJSYXRpbyI6MC4wLCJJc0N1c3RvbSI6ZmFsc2V9LCJJZCI6ImVjNWU2OGQyLTQ2MWUtNDRiMS1hNjdhLTJmYWU1ZGNiYWEwZiIsIkltcG9ydElkIjpudWxsLCJUaXRsZSI6IkVudGVyIHlvdXIgbWlsZXN0b25lIGhlcmUiLCJOb3RlIjpudWxsLCJIeXBlcmxpbmsiOm51bGwsIklzQ2hhbmdlZCI6ZmFsc2UsIklzTmV3IjpmYWxzZX0seyIkaWQiOiIyMzUiLCJEYXRlIjoiMjAxNi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JbXBvcnRJZCI6bnVsbCwiVGl0bGUiOiJFbnRlciB5b3VyIG1pbGVzdG9uZSBoZXJlIiwiTm90ZSI6bnVsbCwiSHlwZXJsaW5rIjpudWxsLCJJc0NoYW5nZWQiOmZhbHNlLCJJc05ldyI6ZmFsc2V9LHsiJGlkIjoiMjU0IiwiRGF0ZSI6IjIwMTYtMTItMDFUMjM6NTk6NTkuOTk5WiIsIlN0eWxlIjp7IiRpZCI6IjI1NSIsIlNoYXBlIjo2LCJDb25uZWN0b3JNYXJnaW4iOnsiJHJlZiI6IjU0In0sIkNvbm5lY3RvclN0eWxlIjp7IiRpZCI6IjI1NiIsIkxpbmVDb2xvciI6eyIkaWQiOiIyNTciLCIkdHlwZSI6Ik5MUkUuQ29tbW9uLkRvbS5Tb2xpZENvbG9yQnJ1c2gsIE5MUkUuQ29tbW9uIiwiQ29sb3IiOnsiJGlkIjoiMjU4IiwiQSI6MjU1LCJSIjo1NywiRyI6NDgsIkIiOjQyfX0sIkxpbmVXZWlnaHQiOjEuMCwiTGluZVR5cGUiOjAsIlBhcmVudFN0eWxlIjp7IiRyZWYiOiI1NSJ9fSwiSXNCZWxvd1RpbWViYW5kIjpmYWxzZSwiSGlkZURhdGUiOmZhbHNlLCJTaGFwZVNpemUiOjAsIlNwYWNpbmciOjIuMCwiUGFkZGluZyI6eyIkcmVmIjoiNTgifSwiU2hhcGVTdHlsZSI6eyIkaWQiOiIyNTkiLCJNYXJnaW4iOnsiJHJlZiI6IjYwIn0sIlBhZGRpbmciOnsiJHJlZiI6IjYxIn0sIkJhY2tncm91bmQiOnsiJGlkIjoiMjYwIiwiQ29sb3IiOnsiJGlkIjoiMjYxIiwiQSI6MjU1LCJSIjo1NywiRyI6NDgsIkIiOjQyfX0sIklzVmlzaWJsZSI6dHJ1ZSwiV2lkdGgiOjEyLjAsIkhlaWdodCI6MTQuMCwiQm9yZGVyU3R5bGUiOnsiJGlkIjoiMjYyIiwiTGluZUNvbG9yIjp7IiRyZWYiOiI2MyJ9LCJMaW5lV2VpZ2h0IjowLjAsIkxpbmVUeXBlIjowLCJQYXJlbnRTdHlsZSI6eyIkcmVmIjoiNjIifX0sIlBhcmVudFN0eWxlIjp7IiRyZWYiOiI1OSJ9fSwiVGl0bGVTdHlsZSI6eyIkaWQiOiIyNjMiLCJGb250U2V0dGluZ3MiOnsiJGlkIjoiMjY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jUiLCJMaW5lQ29sb3IiOm51bGwsIkxpbmVXZWlnaHQiOjAuMCwiTGluZVR5cGUiOjAsIlBhcmVudFN0eWxlIjpudWxsfSwiUGFyZW50U3R5bGUiOnsiJHJlZiI6IjY1In19LCJEYXRlU3R5bGUiOnsiJGlkIjoiMjY2IiwiRm9udFNldHRpbmdzIjp7IiRpZCI6IjI2NyIsIkZvbnRTaXplIjoxMCwiRm9udE5hbWUiOiJDYWxpYnJpIiwiSXNCb2xkIjpmYWxzZSwiSXNJdGFsaWMiOmZhbHNlLCJJc1VuZGVybGluZWQiOmZhbHNlLCJQYXJlbnRTdHlsZSI6eyIkcmVmIjoiNzMifX0sIkF1dG9TaXplIjowLCJGb3JlZ3JvdW5kIjp7IiRpZCI6IjI2OCIsIkNvbG9yIjp7IiRpZCI6IjI2OSIsIkEiOjI1NSwiUiI6NTcsIkciOjQ4LCJCIjo0Mn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CIsIkxpbmVDb2xvciI6bnVsbCwiTGluZVdlaWdodCI6MC4wLCJMaW5lVHlwZSI6MCwiUGFyZW50U3R5bGUiOm51bGx9LCJQYXJlbnRTdHlsZSI6eyIkcmVmIjoiNzIifX0sIkRhdGVGb3JtYXQiOnsiJGlkIjoiMjcxIiwiRm9ybWF0U3RyaW5nIjoiTS1kLXl5eXkiLCJTZXBhcmF0b3IiOiItIiwiVXNlSW50ZXJuYXRpb25hbERhdGVGb3JtYXQiOmZhbHNlfSwiSXNWaXNpYmxlIjp0cnVlLCJQYXJlbnRTdHlsZSI6eyIkcmVmIjoiNTMifX0sIlBvc2l0aW9uIjp7IiRpZCI6IjI3MiIsIlJhdGlvIjowLjAsIklzQ3VzdG9tIjpmYWxzZX0sIklkIjoiZmMzMmRlMjgtNTVkYy00MjdkLWE3ZjAtZTI5OGY5ZjA0MjlhIiwiSW1wb3J0SWQiOm51bGwsIlRpdGxlIjoiRW50ZXIgeW91ciBtaWxlc3RvbmUgaGVyZSIsIk5vdGUiOm51bGwsIkh5cGVybGluayI6bnVsbCwiSXNDaGFuZ2VkIjpmYWxzZSwiSXNOZXciOmZhbHNlfSx7IiRpZCI6IjI3MyIsIkRhdGUiOiIyMDE3LTAyLTE3VDIzOjU5OjU5Ljk5OVoiLCJTdHlsZSI6eyIkaWQiOiIyNzQiLCJTaGFwZSI6NywiQ29ubmVjdG9yTWFyZ2luIjp7IiRyZWYiOiI1NCJ9LCJDb25uZWN0b3JTdHlsZSI6eyIkaWQiOiIyNzUiLCJMaW5lQ29sb3IiOnsiJGlkIjoiMjc2IiwiJHR5cGUiOiJOTFJFLkNvbW1vbi5Eb20uU29saWRDb2xvckJydXNoLCBOTFJFLkNvbW1vbiIsIkNvbG9yIjp7IiRpZCI6IjI3NyIsIkEiOjI1NSwiUiI6MjU1LCJHIjoyMDIsIkIiOjh9fSwiTGluZVdlaWdodCI6MS4wLCJMaW5lVHlwZSI6MCwiUGFyZW50U3R5bGUiOnsiJHJlZiI6IjU1In19LCJJc0JlbG93VGltZWJhbmQiOmZhbHNlLCJIaWRlRGF0ZSI6ZmFsc2UsIlNoYXBlU2l6ZSI6MCwiU3BhY2luZyI6Mi4wLCJQYWRkaW5nIjp7IiRyZWYiOiI1OCJ9LCJTaGFwZVN0eWxlIjp7IiRpZCI6IjI3OCIsIk1hcmdpbiI6eyIkcmVmIjoiNjAifSwiUGFkZGluZyI6eyIkcmVmIjoiNjEifSwiQmFja2dyb3VuZCI6eyIkcmVmIjoiMjc2In0sIklzVmlzaWJsZSI6dHJ1ZSwiV2lkdGgiOjEyLjAsIkhlaWdodCI6MTQuMCwiQm9yZGVyU3R5bGUiOnsiJGlkIjoiMjc5IiwiTGluZUNvbG9yIjp7IiRyZWYiOiI2MyJ9LCJMaW5lV2VpZ2h0IjowLjAsIkxpbmVUeXBlIjowLCJQYXJlbnRTdHlsZSI6eyIkcmVmIjoiNjIifX0sIlBhcmVudFN0eWxlIjp7IiRyZWYiOiI1OSJ9fSwiVGl0bGVTdHlsZSI6eyIkaWQiOiIyODAiLCJGb250U2V0dGluZ3MiOnsiJGlkIjoiMjgx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IiLCJMaW5lQ29sb3IiOm51bGwsIkxpbmVXZWlnaHQiOjAuMCwiTGluZVR5cGUiOjAsIlBhcmVudFN0eWxlIjpudWxsfSwiUGFyZW50U3R5bGUiOnsiJHJlZiI6IjY1In19LCJEYXRlU3R5bGUiOnsiJGlkIjoiMjgzIiwiRm9udFNldHRpbmdzIjp7IiRpZCI6IjI4NCIsIkZvbnRTaXplIjoxMCwiRm9udE5hbWUiOiJDYWxpYnJpIiwiSXNCb2xkIjpmYWxzZSwiSXNJdGFsaWMiOmZhbHNlLCJJc1VuZGVybGluZWQiOmZhbHNlLCJQYXJlbnRTdHlsZSI6eyIkcmVmIjoiNzMifX0sIkF1dG9TaXplIjowLCJGb3JlZ3JvdW5kIjp7IiRpZCI6IjI4NSIsIkNvbG9yIjp7IiRpZCI6IjI4NiIsIkEiOjI1NSwiUiI6MTk3LCJHIjoxNTUsIkIiOjB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ciLCJMaW5lQ29sb3IiOm51bGwsIkxpbmVXZWlnaHQiOjAuMCwiTGluZVR5cGUiOjAsIlBhcmVudFN0eWxlIjpudWxsfSwiUGFyZW50U3R5bGUiOnsiJHJlZiI6IjcyIn19LCJEYXRlRm9ybWF0Ijp7IiRpZCI6IjI4OCIsIkZvcm1hdFN0cmluZyI6Ik0tZC15eXl5IiwiU2VwYXJhdG9yIjoiLSIsIlVzZUludGVybmF0aW9uYWxEYXRlRm9ybWF0IjpmYWxzZX0sIklzVmlzaWJsZSI6dHJ1ZSwiUGFyZW50U3R5bGUiOnsiJHJlZiI6IjUzIn19LCJQb3NpdGlvbiI6eyIkaWQiOiIyODkiLCJSYXRpbyI6MC4wLCJJc0N1c3RvbSI6ZmFsc2V9LCJJZCI6IjA0MjhlYjMxLTU2ZDgtNDY0Mi05M2YyLThiOGJmOTA3MjFkYyIsIkltcG9ydElkIjpudWxsLCJUaXRsZSI6IkVudGVyIHlvdXIgbWlsZXN0b25lIGhlcmUiLCJOb3RlIjpudWxsLCJIeXBlcmxpbmsiOm51bGwsIklzQ2hhbmdlZCI6ZmFsc2UsIklzTmV3IjpmYWxzZX0seyIkaWQiOiIyOTAiLCJEYXRlIjoiMjAxNy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kltcG9ydElkIjpudWxsLCJUaXRsZSI6IkVudGVyIHlvdXIgbWlsZXN0b25lIGhlcmUiLCJOb3RlIjpudWxsLCJIeXBlcmxpbmsiOm51bGwsIklzQ2hhbmdlZCI6ZmFsc2UsIklzTmV3IjpmYWxzZX0seyIkaWQiOiIzMDciLCJEYXRlIjoiMjAxNy0wNS0yNlQyMzo1OTo1OS45OTlaIiwiU3R5bGUiOnsiJGlkIjoiMzA4IiwiU2hhcGUiOjcsIkNvbm5lY3Rvck1hcmdpbiI6eyIkcmVmIjoiNTQifSwiQ29ubmVjdG9yU3R5bGUiOnsiJGlkIjoiMzA5IiwiTGluZUNvbG9yIjp7IiRpZCI6IjMxMCIsIiR0eXBlIjoiTkxSRS5Db21tb24uRG9tLlNvbGlkQ29sb3JCcnVzaCwgTkxSRS5Db21tb24iLCJDb2xvciI6eyIkaWQiOiIzMTEiLCJBIjoyNTUsIlIiOjE1NiwiRyI6MTA2LCJCIjoxMDZ9fSwiTGluZVdlaWdodCI6MS4wLCJMaW5lVHlwZSI6MCwiUGFyZW50U3R5bGUiOnsiJHJlZiI6IjU1In19LCJJc0JlbG93VGltZWJhbmQiOmZhbHNlLCJIaWRlRGF0ZSI6ZmFsc2UsIlNoYXBlU2l6ZSI6MCwiU3BhY2luZyI6Mi4wLCJQYWRkaW5nIjp7IiRyZWYiOiI1OCJ9LCJTaGFwZVN0eWxlIjp7IiRpZCI6IjMxMiIsIk1hcmdpbiI6eyIkcmVmIjoiNjAifSwiUGFkZGluZyI6eyIkcmVmIjoiNjEifSwiQmFja2dyb3VuZCI6eyIkaWQiOiIzMTMiLCJDb2xvciI6eyIkaWQiOiIzMTQiLCJBIjoyNTUsIlIiOjE1NiwiRyI6MTA2LCJCIjoxMDZ9fSwiSXNWaXNpYmxlIjp0cnVlLCJXaWR0aCI6MTIuMCwiSGVpZ2h0IjoxNC4wLCJCb3JkZXJTdHlsZSI6eyIkaWQiOiIzMTUiLCJMaW5lQ29sb3IiOnsiJHJlZiI6IjYzIn0sIkxpbmVXZWlnaHQiOjAuMCwiTGluZVR5cGUiOjAsIlBhcmVudFN0eWxlIjp7IiRyZWYiOiI2MiJ9fSwiUGFyZW50U3R5bGUiOnsiJHJlZiI6IjU5In19LCJUaXRsZVN0eWxlIjp7IiRpZCI6IjMxNiIsIkZvbnRTZXR0aW5ncyI6eyIkaWQiOiIzMTc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xOCIsIkxpbmVDb2xvciI6bnVsbCwiTGluZVdlaWdodCI6MC4wLCJMaW5lVHlwZSI6MCwiUGFyZW50U3R5bGUiOm51bGx9LCJQYXJlbnRTdHlsZSI6eyIkcmVmIjoiNjUifX0sIkRhdGVTdHlsZSI6eyIkaWQiOiIzMTkiLCJGb250U2V0dGluZ3MiOnsiJGlkIjoiMzIwIiwiRm9udFNpemUiOjEwLCJGb250TmFtZSI6IkNhbGlicmkiLCJJc0JvbGQiOmZhbHNlLCJJc0l0YWxpYyI6ZmFsc2UsIklzVW5kZXJsaW5lZCI6ZmFsc2UsIlBhcmVudFN0eWxlIjp7IiRyZWYiOiI3MyJ9fSwiQXV0b1NpemUiOjAsIkZvcmVncm91bmQiOnsiJGlkIjoiMzIxIiwiQ29sb3IiOnsiJGlkIjoiMzIy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IzIiwiTGluZUNvbG9yIjpudWxsLCJMaW5lV2VpZ2h0IjowLjAsIkxpbmVUeXBlIjowLCJQYXJlbnRTdHlsZSI6bnVsbH0sIlBhcmVudFN0eWxlIjp7IiRyZWYiOiI3MiJ9fSwiRGF0ZUZvcm1hdCI6eyIkaWQiOiIzMjQiLCJGb3JtYXRTdHJpbmciOiJNLWQteXl5eSIsIlNlcGFyYXRvciI6Ii0iLCJVc2VJbnRlcm5hdGlvbmFsRGF0ZUZvcm1hdCI6ZmFsc2V9LCJJc1Zpc2libGUiOnRydWUsIlBhcmVudFN0eWxlIjp7IiRyZWYiOiI1MyJ9fSwiUG9zaXRpb24iOnsiJGlkIjoiMzI1IiwiUmF0aW8iOjAuMCwiSXNDdXN0b20iOmZhbHNlfSwiSWQiOiJlMjg0YzhjMy1mNGEzLTQ0NDQtOWI3Yi05ZGJmYWVmMGZkYTgiLCJJbXBvcnRJZCI6bnVsbCwiVGl0bGUiOiJFbnRlciB5b3VyIG1pbGVzdG9uZSBoZXJlIiwiTm90ZSI6bnVsbCwiSHlwZXJsaW5rIjpudWxsLCJJc0NoYW5nZWQiOmZhbHNlLCJJc05ldyI6ZmFsc2V9LHsiJGlkIjoiMzI2IiwiRGF0ZSI6IjIwMTctMDctMTRUMjM6NTk6NTkuOTk5WiIsIlN0eWxlIjp7IiRpZCI6IjMyNyIsIlNoYXBlIjo3LCJDb25uZWN0b3JNYXJnaW4iOnsiJHJlZiI6IjU0In0sIkNvbm5lY3RvclN0eWxlIjp7IiRpZCI6IjMyOCIsIkxpbmVDb2xvciI6eyIkaWQiOiIzMjkiLCIkdHlwZSI6Ik5MUkUuQ29tbW9uLkRvbS5Tb2xpZENvbG9yQnJ1c2gsIE5MUkUuQ29tbW9uIiwiQ29sb3IiOnsiJGlkIjoiMzMwIiwiQSI6MjU1LCJSIjoyMzYsIkciOjExMiwiQiI6MjJ9fSwiTGluZVdlaWdodCI6MS4wLCJMaW5lVHlwZSI6MCwiUGFyZW50U3R5bGUiOnsiJHJlZiI6IjU1In19LCJJc0JlbG93VGltZWJhbmQiOmZhbHNlLCJIaWRlRGF0ZSI6ZmFsc2UsIlNoYXBlU2l6ZSI6MCwiU3BhY2luZyI6Mi4wLCJQYWRkaW5nIjp7IiRyZWYiOiI1OCJ9LCJTaGFwZVN0eWxlIjp7IiRpZCI6IjMzMSIsIk1hcmdpbiI6eyIkcmVmIjoiNjAifSwiUGFkZGluZyI6eyIkcmVmIjoiNjEifSwiQmFja2dyb3VuZCI6eyIkcmVmIjoiMzI5In0sIklzVmlzaWJsZSI6dHJ1ZSwiV2lkdGgiOjEyLjAsIkhlaWdodCI6MTQuMCwiQm9yZGVyU3R5bGUiOnsiJGlkIjoiMzMyIiwiTGluZUNvbG9yIjp7IiRyZWYiOiI2MyJ9LCJMaW5lV2VpZ2h0IjowLjAsIkxpbmVUeXBlIjowLCJQYXJlbnRTdHlsZSI6eyIkcmVmIjoiNjIifX0sIlBhcmVudFN0eWxlIjp7IiRyZWYiOiI1OSJ9fSwiVGl0bGVTdHlsZSI6eyIkaWQiOiIzMzMiLCJGb250U2V0dGluZ3MiOnsiJGlkIjoiMzM0IiwiRm9udFNpemUiOjExLCJGb250TmFtZSI6IkNhbGlicmkiLCJJc0JvbGQiOnRydWUsIklzSXRhbGljIjpmYWxzZSwiSXNVbmRlcmxpbmVkIjpmYWxzZSwiUGFyZW50U3R5bGUiOnsiJHJlZiI6IjY2In19LCJBdXRvU2l6ZSI6MiwiRm9yZWdyb3VuZCI6eyIkcmVmIjoiNjcifSwiTWF4V2lkdGgiOjg5LjU3OTM2ODU5MTMwODY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zNSIsIkxpbmVDb2xvciI6bnVsbCwiTGluZVdlaWdodCI6MC4wLCJMaW5lVHlwZSI6MCwiUGFyZW50U3R5bGUiOm51bGx9LCJQYXJlbnRTdHlsZSI6eyIkcmVmIjoiNjUifX0sIkRhdGVTdHlsZSI6eyIkaWQiOiIzMzYiLCJGb250U2V0dGluZ3MiOnsiJGlkIjoiMzM3IiwiRm9udFNpemUiOjEwLCJGb250TmFtZSI6IkNhbGlicmkiLCJJc0JvbGQiOmZhbHNlLCJJc0l0YWxpYyI6ZmFsc2UsIklzVW5kZXJsaW5lZCI6ZmFsc2UsIlBhcmVudFN0eWxlIjp7IiRyZWYiOiI3MyJ9fSwiQXV0b1NpemUiOjAsIkZvcmVncm91bmQiOnsiJGlkIjoiMzM4IiwiQ29sb3IiOnsiJGlkIjoiMzM5IiwiQSI6MjU1LCJSIjoyMzYsIkciOjExMiwiQiI6MjJ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NDAiLCJMaW5lQ29sb3IiOm51bGwsIkxpbmVXZWlnaHQiOjAuMCwiTGluZVR5cGUiOjAsIlBhcmVudFN0eWxlIjpudWxsfSwiUGFyZW50U3R5bGUiOnsiJHJlZiI6IjcyIn19LCJEYXRlRm9ybWF0Ijp7IiRpZCI6IjM0MSIsIkZvcm1hdFN0cmluZyI6Ik0tZC15eXl5IiwiU2VwYXJhdG9yIjoiLSIsIlVzZUludGVybmF0aW9uYWxEYXRlRm9ybWF0IjpmYWxzZX0sIklzVmlzaWJsZSI6dHJ1ZSwiUGFyZW50U3R5bGUiOnsiJHJlZiI6IjUzIn19LCJQb3NpdGlvbiI6eyIkaWQiOiIzNDIiLCJSYXRpbyI6MC4wLCJJc0N1c3RvbSI6ZmFsc2V9LCJJZCI6ImE3MmExZTgzLWY0MjMtNGY5Yi05Zjc3LWExNWQyMzEzZTZkYyIsIkltcG9ydElkIjpudWxsLCJUaXRsZSI6IkVudGVyIHlvdXIgbWlsZXN0b25lIGhlcmUiLCJOb3RlIjpudWxsLCJIeXBlcmxpbmsiOm51bGwsIklzQ2hhbmdlZCI6ZmFsc2UsIklzTmV3IjpmYWxzZX1dLCJUYXNrcyI6W10sIk1zUHJvamVjdEl0ZW1zVHJlZSI6eyIkaWQiOiIzNDMiLCJSb290Ijp7IiRpZCI6IjM0NCIsIkltcG9ydElkIjpudWxsLCJJc0ltcG9ydGVkIjpmYWxzZSwiQ2hpbGRyZW4iOltdfX0sIlNldHRpbmdzIjp7IiRpZCI6IjM0NSIsIkltcGFPcHRpb25zIjp7IiRpZCI6IjM0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1599</TotalTime>
  <Words>361</Words>
  <Application>Microsoft Office PowerPoint</Application>
  <PresentationFormat>Custom</PresentationFormat>
  <Paragraphs>52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PBO Act 2013 &amp; PBO Act (Amendment) Bill 2016 Way Forward</vt:lpstr>
      <vt:lpstr>Constitutional Petition No. 351 of 201</vt:lpstr>
      <vt:lpstr>Slide 3</vt:lpstr>
      <vt:lpstr>Slide 4</vt:lpstr>
      <vt:lpstr>Slide 5</vt:lpstr>
      <vt:lpstr>Slide 6</vt:lpstr>
      <vt:lpstr>Slide 7</vt:lpstr>
      <vt:lpstr> PBO Act Highlights </vt:lpstr>
      <vt:lpstr>PBO Act Highlights</vt:lpstr>
      <vt:lpstr>Slide 10</vt:lpstr>
      <vt:lpstr>  “People don’t resist change. They resist being Changed!” Peter Senge   If you want to make enemies, try to change something." - Woodrow Wilson</vt:lpstr>
      <vt:lpstr>Slide 12</vt:lpstr>
      <vt:lpstr>Security Laws Amendment Act, 2014</vt:lpstr>
      <vt:lpstr>Slide 14</vt:lpstr>
      <vt:lpstr>ENGAGE IN THE CHANGE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dc:creator>
  <cp:lastModifiedBy>Joy Wanyoyi</cp:lastModifiedBy>
  <cp:revision>10</cp:revision>
  <dcterms:created xsi:type="dcterms:W3CDTF">2014-09-12T02:18:09Z</dcterms:created>
  <dcterms:modified xsi:type="dcterms:W3CDTF">2016-10-28T04:51:33Z</dcterms:modified>
</cp:coreProperties>
</file>