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4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4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4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43.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handoutMasterIdLst>
    <p:handoutMasterId r:id="rId50"/>
  </p:handoutMasterIdLst>
  <p:sldIdLst>
    <p:sldId id="280" r:id="rId2"/>
    <p:sldId id="258" r:id="rId3"/>
    <p:sldId id="283" r:id="rId4"/>
    <p:sldId id="284" r:id="rId5"/>
    <p:sldId id="285" r:id="rId6"/>
    <p:sldId id="336" r:id="rId7"/>
    <p:sldId id="286" r:id="rId8"/>
    <p:sldId id="326" r:id="rId9"/>
    <p:sldId id="328" r:id="rId10"/>
    <p:sldId id="292" r:id="rId11"/>
    <p:sldId id="323" r:id="rId12"/>
    <p:sldId id="294" r:id="rId13"/>
    <p:sldId id="330" r:id="rId14"/>
    <p:sldId id="295" r:id="rId15"/>
    <p:sldId id="324" r:id="rId16"/>
    <p:sldId id="291" r:id="rId17"/>
    <p:sldId id="329" r:id="rId18"/>
    <p:sldId id="290" r:id="rId19"/>
    <p:sldId id="332" r:id="rId20"/>
    <p:sldId id="288" r:id="rId21"/>
    <p:sldId id="287" r:id="rId22"/>
    <p:sldId id="296" r:id="rId23"/>
    <p:sldId id="298" r:id="rId24"/>
    <p:sldId id="300" r:id="rId25"/>
    <p:sldId id="297" r:id="rId26"/>
    <p:sldId id="301" r:id="rId27"/>
    <p:sldId id="299" r:id="rId28"/>
    <p:sldId id="282" r:id="rId29"/>
    <p:sldId id="302" r:id="rId30"/>
    <p:sldId id="311" r:id="rId31"/>
    <p:sldId id="312" r:id="rId32"/>
    <p:sldId id="310" r:id="rId33"/>
    <p:sldId id="308" r:id="rId34"/>
    <p:sldId id="314" r:id="rId35"/>
    <p:sldId id="315" r:id="rId36"/>
    <p:sldId id="313" r:id="rId37"/>
    <p:sldId id="317" r:id="rId38"/>
    <p:sldId id="331" r:id="rId39"/>
    <p:sldId id="318" r:id="rId40"/>
    <p:sldId id="319" r:id="rId41"/>
    <p:sldId id="320" r:id="rId42"/>
    <p:sldId id="321" r:id="rId43"/>
    <p:sldId id="322" r:id="rId44"/>
    <p:sldId id="333" r:id="rId45"/>
    <p:sldId id="334" r:id="rId46"/>
    <p:sldId id="316" r:id="rId47"/>
    <p:sldId id="335" r:id="rId48"/>
  </p:sldIdLst>
  <p:sldSz cx="9144000" cy="6858000" type="screen4x3"/>
  <p:notesSz cx="6669088"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80808"/>
    <a:srgbClr val="1C1C1C"/>
    <a:srgbClr val="333333"/>
    <a:srgbClr val="C89400"/>
    <a:srgbClr val="E6AA00"/>
    <a:srgbClr val="DEA400"/>
    <a:srgbClr val="D69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94660"/>
  </p:normalViewPr>
  <p:slideViewPr>
    <p:cSldViewPr>
      <p:cViewPr>
        <p:scale>
          <a:sx n="100" d="100"/>
          <a:sy n="100" d="100"/>
        </p:scale>
        <p:origin x="-330" y="5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_rels/data10.xml.rels><?xml version="1.0" encoding="UTF-8" standalone="yes"?>
<Relationships xmlns="http://schemas.openxmlformats.org/package/2006/relationships"><Relationship Id="rId1" Type="http://schemas.openxmlformats.org/officeDocument/2006/relationships/image" Target="../media/image7.png"/></Relationships>
</file>

<file path=ppt/diagrams/_rels/data11.xml.rels><?xml version="1.0" encoding="UTF-8" standalone="yes"?>
<Relationships xmlns="http://schemas.openxmlformats.org/package/2006/relationships"><Relationship Id="rId1" Type="http://schemas.openxmlformats.org/officeDocument/2006/relationships/image" Target="../media/image8.png"/></Relationships>
</file>

<file path=ppt/diagrams/_rels/data12.xml.rels><?xml version="1.0" encoding="UTF-8" standalone="yes"?>
<Relationships xmlns="http://schemas.openxmlformats.org/package/2006/relationships"><Relationship Id="rId1" Type="http://schemas.openxmlformats.org/officeDocument/2006/relationships/image" Target="../media/image8.png"/></Relationships>
</file>

<file path=ppt/diagrams/_rels/data13.xml.rels><?xml version="1.0" encoding="UTF-8" standalone="yes"?>
<Relationships xmlns="http://schemas.openxmlformats.org/package/2006/relationships"><Relationship Id="rId1" Type="http://schemas.openxmlformats.org/officeDocument/2006/relationships/image" Target="../media/image9.png"/></Relationships>
</file>

<file path=ppt/diagrams/_rels/data14.xml.rels><?xml version="1.0" encoding="UTF-8" standalone="yes"?>
<Relationships xmlns="http://schemas.openxmlformats.org/package/2006/relationships"><Relationship Id="rId1" Type="http://schemas.openxmlformats.org/officeDocument/2006/relationships/image" Target="../media/image10.png"/></Relationships>
</file>

<file path=ppt/diagrams/_rels/data3.xml.rels><?xml version="1.0" encoding="UTF-8" standalone="yes"?>
<Relationships xmlns="http://schemas.openxmlformats.org/package/2006/relationships"><Relationship Id="rId1" Type="http://schemas.openxmlformats.org/officeDocument/2006/relationships/image" Target="../media/image5.png"/></Relationships>
</file>

<file path=ppt/diagrams/_rels/data9.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31792F-3920-43BA-B92C-4D07FE806B40}" type="doc">
      <dgm:prSet loTypeId="urn:microsoft.com/office/officeart/2005/8/layout/chevron2" loCatId="list" qsTypeId="urn:microsoft.com/office/officeart/2005/8/quickstyle/simple1" qsCatId="simple" csTypeId="urn:microsoft.com/office/officeart/2005/8/colors/accent3_1" csCatId="accent3" phldr="1"/>
      <dgm:spPr/>
      <dgm:t>
        <a:bodyPr/>
        <a:lstStyle/>
        <a:p>
          <a:endParaRPr lang="en-GB"/>
        </a:p>
      </dgm:t>
    </dgm:pt>
    <dgm:pt modelId="{76D01512-11F1-4D12-8391-B4D0E7B021CC}">
      <dgm:prSet phldrT="[Text]" custT="1"/>
      <dgm:spPr>
        <a:solidFill>
          <a:srgbClr val="FFC000"/>
        </a:solidFill>
      </dgm:spPr>
      <dgm:t>
        <a:bodyPr/>
        <a:lstStyle/>
        <a:p>
          <a:r>
            <a:rPr lang="en-GB" sz="2000" dirty="0" smtClean="0">
              <a:solidFill>
                <a:srgbClr val="000000"/>
              </a:solidFill>
            </a:rPr>
            <a:t>(a)</a:t>
          </a:r>
          <a:endParaRPr lang="en-GB" sz="2000" dirty="0">
            <a:solidFill>
              <a:srgbClr val="000000"/>
            </a:solidFill>
          </a:endParaRPr>
        </a:p>
      </dgm:t>
    </dgm:pt>
    <dgm:pt modelId="{BE4B0075-767F-44A6-8836-BA32F79018EA}" type="parTrans" cxnId="{65D5744D-C5C8-410C-864A-10E3694F8633}">
      <dgm:prSet/>
      <dgm:spPr/>
      <dgm:t>
        <a:bodyPr/>
        <a:lstStyle/>
        <a:p>
          <a:endParaRPr lang="en-GB"/>
        </a:p>
      </dgm:t>
    </dgm:pt>
    <dgm:pt modelId="{5A49402A-458A-4630-A0D8-4461DE00671E}" type="sibTrans" cxnId="{65D5744D-C5C8-410C-864A-10E3694F8633}">
      <dgm:prSet/>
      <dgm:spPr/>
      <dgm:t>
        <a:bodyPr/>
        <a:lstStyle/>
        <a:p>
          <a:endParaRPr lang="en-GB"/>
        </a:p>
      </dgm:t>
    </dgm:pt>
    <dgm:pt modelId="{E544F225-D433-4790-9DA8-E3A232792E15}">
      <dgm:prSet phldrT="[Text]" custT="1"/>
      <dgm:spPr/>
      <dgm:t>
        <a:bodyPr/>
        <a:lstStyle/>
        <a:p>
          <a:r>
            <a:rPr lang="en-US" sz="2000" dirty="0" smtClean="0">
              <a:solidFill>
                <a:srgbClr val="000000"/>
              </a:solidFill>
            </a:rPr>
            <a:t>gains or profits from</a:t>
          </a:r>
          <a:r>
            <a:rPr lang="en-US" sz="2000" dirty="0" smtClean="0">
              <a:solidFill>
                <a:srgbClr val="000000"/>
              </a:solidFill>
              <a:ea typeface="+mn-ea"/>
              <a:cs typeface="+mn-cs"/>
            </a:rPr>
            <a:t> business and </a:t>
          </a:r>
          <a:r>
            <a:rPr lang="en-US" sz="2000" dirty="0" smtClean="0">
              <a:solidFill>
                <a:srgbClr val="000000"/>
              </a:solidFill>
            </a:rPr>
            <a:t>royalty </a:t>
          </a:r>
          <a:endParaRPr lang="en-GB" sz="2000" dirty="0"/>
        </a:p>
      </dgm:t>
    </dgm:pt>
    <dgm:pt modelId="{6655AC13-3C93-465B-A7E0-C23810595123}" type="parTrans" cxnId="{0D13EC8D-8BDF-4B84-A8AE-6E308F6CA1CC}">
      <dgm:prSet/>
      <dgm:spPr/>
      <dgm:t>
        <a:bodyPr/>
        <a:lstStyle/>
        <a:p>
          <a:endParaRPr lang="en-GB"/>
        </a:p>
      </dgm:t>
    </dgm:pt>
    <dgm:pt modelId="{07F3BB99-648F-4F93-8AA8-A1E03B7160B7}" type="sibTrans" cxnId="{0D13EC8D-8BDF-4B84-A8AE-6E308F6CA1CC}">
      <dgm:prSet/>
      <dgm:spPr/>
      <dgm:t>
        <a:bodyPr/>
        <a:lstStyle/>
        <a:p>
          <a:endParaRPr lang="en-GB"/>
        </a:p>
      </dgm:t>
    </dgm:pt>
    <dgm:pt modelId="{AF19FA0C-AED4-4E2C-A967-FDFC0117236E}">
      <dgm:prSet phldrT="[Text]" custT="1"/>
      <dgm:spPr>
        <a:solidFill>
          <a:srgbClr val="FFC000"/>
        </a:solidFill>
      </dgm:spPr>
      <dgm:t>
        <a:bodyPr/>
        <a:lstStyle/>
        <a:p>
          <a:r>
            <a:rPr lang="en-GB" sz="2000" dirty="0" smtClean="0">
              <a:solidFill>
                <a:srgbClr val="000000"/>
              </a:solidFill>
            </a:rPr>
            <a:t>(b)</a:t>
          </a:r>
          <a:endParaRPr lang="en-GB" sz="2000" dirty="0">
            <a:solidFill>
              <a:srgbClr val="FFC000"/>
            </a:solidFill>
          </a:endParaRPr>
        </a:p>
      </dgm:t>
    </dgm:pt>
    <dgm:pt modelId="{3D384F06-F930-4C63-8BC0-B32E98E07032}" type="parTrans" cxnId="{997EF2E2-894D-4B3A-AD4F-E2483F94C285}">
      <dgm:prSet/>
      <dgm:spPr/>
      <dgm:t>
        <a:bodyPr/>
        <a:lstStyle/>
        <a:p>
          <a:endParaRPr lang="en-GB"/>
        </a:p>
      </dgm:t>
    </dgm:pt>
    <dgm:pt modelId="{295ED505-0F24-4935-8297-9B968FA4F970}" type="sibTrans" cxnId="{997EF2E2-894D-4B3A-AD4F-E2483F94C285}">
      <dgm:prSet/>
      <dgm:spPr/>
      <dgm:t>
        <a:bodyPr/>
        <a:lstStyle/>
        <a:p>
          <a:endParaRPr lang="en-GB"/>
        </a:p>
      </dgm:t>
    </dgm:pt>
    <dgm:pt modelId="{BCD94E17-CCC9-4D04-8866-55D0907663FA}">
      <dgm:prSet phldrT="[Text]" custT="1"/>
      <dgm:spPr/>
      <dgm:t>
        <a:bodyPr/>
        <a:lstStyle/>
        <a:p>
          <a:r>
            <a:rPr lang="en-US" sz="2000" dirty="0" smtClean="0">
              <a:solidFill>
                <a:srgbClr val="000000"/>
              </a:solidFill>
            </a:rPr>
            <a:t>dividends or interest</a:t>
          </a:r>
          <a:endParaRPr lang="en-GB" sz="2000" dirty="0">
            <a:solidFill>
              <a:srgbClr val="000000"/>
            </a:solidFill>
          </a:endParaRPr>
        </a:p>
      </dgm:t>
    </dgm:pt>
    <dgm:pt modelId="{268EE08B-7309-4B94-B90E-98507AE4E045}" type="parTrans" cxnId="{9AF71B3B-0AE4-402D-8399-6A1833497A03}">
      <dgm:prSet/>
      <dgm:spPr/>
      <dgm:t>
        <a:bodyPr/>
        <a:lstStyle/>
        <a:p>
          <a:endParaRPr lang="en-GB"/>
        </a:p>
      </dgm:t>
    </dgm:pt>
    <dgm:pt modelId="{2C9B8090-0558-42F8-99A6-2655A34D7DD1}" type="sibTrans" cxnId="{9AF71B3B-0AE4-402D-8399-6A1833497A03}">
      <dgm:prSet/>
      <dgm:spPr/>
      <dgm:t>
        <a:bodyPr/>
        <a:lstStyle/>
        <a:p>
          <a:endParaRPr lang="en-GB"/>
        </a:p>
      </dgm:t>
    </dgm:pt>
    <dgm:pt modelId="{A3395A90-0EFB-4B24-AFF9-3064C227A801}">
      <dgm:prSet phldrT="[Text]" custT="1"/>
      <dgm:spPr>
        <a:solidFill>
          <a:srgbClr val="FFC000"/>
        </a:solidFill>
      </dgm:spPr>
      <dgm:t>
        <a:bodyPr/>
        <a:lstStyle/>
        <a:p>
          <a:r>
            <a:rPr lang="en-GB" sz="2000" dirty="0" smtClean="0">
              <a:solidFill>
                <a:srgbClr val="000000"/>
              </a:solidFill>
            </a:rPr>
            <a:t>(d)</a:t>
          </a:r>
          <a:endParaRPr lang="en-GB" sz="2000" dirty="0">
            <a:solidFill>
              <a:srgbClr val="000000"/>
            </a:solidFill>
          </a:endParaRPr>
        </a:p>
      </dgm:t>
    </dgm:pt>
    <dgm:pt modelId="{48EC3644-6988-47B6-A761-8AAC249CFEFB}" type="parTrans" cxnId="{D66AE9C1-19E7-44E3-95D0-C7BFA7B864C8}">
      <dgm:prSet/>
      <dgm:spPr/>
      <dgm:t>
        <a:bodyPr/>
        <a:lstStyle/>
        <a:p>
          <a:endParaRPr lang="en-GB"/>
        </a:p>
      </dgm:t>
    </dgm:pt>
    <dgm:pt modelId="{5EE8D8DB-B274-4C9A-9D22-6BD35EA43E11}" type="sibTrans" cxnId="{D66AE9C1-19E7-44E3-95D0-C7BFA7B864C8}">
      <dgm:prSet/>
      <dgm:spPr/>
      <dgm:t>
        <a:bodyPr/>
        <a:lstStyle/>
        <a:p>
          <a:endParaRPr lang="en-GB"/>
        </a:p>
      </dgm:t>
    </dgm:pt>
    <dgm:pt modelId="{0DE84E60-717D-416E-A8AB-0908362EFF47}">
      <dgm:prSet phldrT="[Text]" custT="1"/>
      <dgm:spPr/>
      <dgm:t>
        <a:bodyPr/>
        <a:lstStyle/>
        <a:p>
          <a:r>
            <a:rPr lang="en-GB" sz="2000" dirty="0" smtClean="0">
              <a:solidFill>
                <a:srgbClr val="000000"/>
              </a:solidFill>
            </a:rPr>
            <a:t>Rental income</a:t>
          </a:r>
          <a:endParaRPr lang="en-GB" sz="2000" dirty="0">
            <a:solidFill>
              <a:srgbClr val="000000"/>
            </a:solidFill>
          </a:endParaRPr>
        </a:p>
      </dgm:t>
    </dgm:pt>
    <dgm:pt modelId="{DCEBD216-7BBA-42B7-9371-2F2564FB8B59}" type="parTrans" cxnId="{1F815805-44FC-48E7-AD6C-9625E077C16F}">
      <dgm:prSet/>
      <dgm:spPr/>
      <dgm:t>
        <a:bodyPr/>
        <a:lstStyle/>
        <a:p>
          <a:endParaRPr lang="en-GB"/>
        </a:p>
      </dgm:t>
    </dgm:pt>
    <dgm:pt modelId="{02AC87DA-0D52-4316-95D4-462425CB0A78}" type="sibTrans" cxnId="{1F815805-44FC-48E7-AD6C-9625E077C16F}">
      <dgm:prSet/>
      <dgm:spPr/>
      <dgm:t>
        <a:bodyPr/>
        <a:lstStyle/>
        <a:p>
          <a:endParaRPr lang="en-GB"/>
        </a:p>
      </dgm:t>
    </dgm:pt>
    <dgm:pt modelId="{D40DFAA6-604F-467F-A60F-16548C893BDA}">
      <dgm:prSet phldrT="[Text]" custT="1"/>
      <dgm:spPr>
        <a:solidFill>
          <a:srgbClr val="FFC000"/>
        </a:solidFill>
      </dgm:spPr>
      <dgm:t>
        <a:bodyPr/>
        <a:lstStyle/>
        <a:p>
          <a:r>
            <a:rPr lang="en-GB" sz="2000" dirty="0" smtClean="0">
              <a:solidFill>
                <a:srgbClr val="000000"/>
              </a:solidFill>
            </a:rPr>
            <a:t>(i)</a:t>
          </a:r>
          <a:endParaRPr lang="en-GB" sz="2000" dirty="0">
            <a:solidFill>
              <a:srgbClr val="000000"/>
            </a:solidFill>
          </a:endParaRPr>
        </a:p>
      </dgm:t>
    </dgm:pt>
    <dgm:pt modelId="{525A5E6D-5770-4C7D-B2AC-647BE1F0E41E}" type="parTrans" cxnId="{D36A9E1B-91DD-4AF2-A0EA-24122953F989}">
      <dgm:prSet/>
      <dgm:spPr/>
      <dgm:t>
        <a:bodyPr/>
        <a:lstStyle/>
        <a:p>
          <a:endParaRPr lang="en-GB"/>
        </a:p>
      </dgm:t>
    </dgm:pt>
    <dgm:pt modelId="{17D1AC4B-0B26-4C4F-A173-08A24ED11C3F}" type="sibTrans" cxnId="{D36A9E1B-91DD-4AF2-A0EA-24122953F989}">
      <dgm:prSet/>
      <dgm:spPr/>
      <dgm:t>
        <a:bodyPr/>
        <a:lstStyle/>
        <a:p>
          <a:endParaRPr lang="en-GB"/>
        </a:p>
      </dgm:t>
    </dgm:pt>
    <dgm:pt modelId="{EF278E5B-F46A-4E5B-A2BC-12BB4CF9CA9D}">
      <dgm:prSet phldrT="[Text]" custT="1"/>
      <dgm:spPr>
        <a:solidFill>
          <a:srgbClr val="FFC000"/>
        </a:solidFill>
      </dgm:spPr>
      <dgm:t>
        <a:bodyPr/>
        <a:lstStyle/>
        <a:p>
          <a:r>
            <a:rPr lang="en-GB" sz="2000" dirty="0" smtClean="0">
              <a:solidFill>
                <a:srgbClr val="000000"/>
              </a:solidFill>
            </a:rPr>
            <a:t>(c)</a:t>
          </a:r>
          <a:endParaRPr lang="en-GB" sz="2000" dirty="0">
            <a:solidFill>
              <a:srgbClr val="000000"/>
            </a:solidFill>
          </a:endParaRPr>
        </a:p>
      </dgm:t>
    </dgm:pt>
    <dgm:pt modelId="{E6C6FFDF-C7A3-4B98-87F9-E450E7A51711}" type="parTrans" cxnId="{882124BD-664E-46DE-B9C5-F169128F2727}">
      <dgm:prSet/>
      <dgm:spPr/>
      <dgm:t>
        <a:bodyPr/>
        <a:lstStyle/>
        <a:p>
          <a:endParaRPr lang="en-GB"/>
        </a:p>
      </dgm:t>
    </dgm:pt>
    <dgm:pt modelId="{17A3AFDE-9736-47F9-BBE0-A431EFC19B6B}" type="sibTrans" cxnId="{882124BD-664E-46DE-B9C5-F169128F2727}">
      <dgm:prSet/>
      <dgm:spPr/>
      <dgm:t>
        <a:bodyPr/>
        <a:lstStyle/>
        <a:p>
          <a:endParaRPr lang="en-GB"/>
        </a:p>
      </dgm:t>
    </dgm:pt>
    <dgm:pt modelId="{38E40920-BEBF-4578-BBB9-955792CAF62E}">
      <dgm:prSet custT="1"/>
      <dgm:spPr/>
      <dgm:t>
        <a:bodyPr/>
        <a:lstStyle/>
        <a:p>
          <a:r>
            <a:rPr lang="en-US" sz="2000" dirty="0" smtClean="0">
              <a:solidFill>
                <a:srgbClr val="000000"/>
              </a:solidFill>
            </a:rPr>
            <a:t>a pension, charge or annuity, withdrawals of schemes</a:t>
          </a:r>
          <a:endParaRPr lang="en-GB" sz="2000" dirty="0">
            <a:solidFill>
              <a:srgbClr val="000000"/>
            </a:solidFill>
          </a:endParaRPr>
        </a:p>
      </dgm:t>
    </dgm:pt>
    <dgm:pt modelId="{A55FEDBF-4416-478C-84AF-CAD7BC192804}" type="parTrans" cxnId="{3CA70504-EBFA-46B0-8A89-DE524B9394F4}">
      <dgm:prSet/>
      <dgm:spPr/>
      <dgm:t>
        <a:bodyPr/>
        <a:lstStyle/>
        <a:p>
          <a:endParaRPr lang="en-GB"/>
        </a:p>
      </dgm:t>
    </dgm:pt>
    <dgm:pt modelId="{38D14AFD-BFA2-4852-AE0E-B507D44EC5A8}" type="sibTrans" cxnId="{3CA70504-EBFA-46B0-8A89-DE524B9394F4}">
      <dgm:prSet/>
      <dgm:spPr/>
      <dgm:t>
        <a:bodyPr/>
        <a:lstStyle/>
        <a:p>
          <a:endParaRPr lang="en-GB"/>
        </a:p>
      </dgm:t>
    </dgm:pt>
    <dgm:pt modelId="{03AD8CBD-EFBE-467F-ACEE-F3AD36EB9556}">
      <dgm:prSet phldrT="[Text]" custT="1"/>
      <dgm:spPr>
        <a:solidFill>
          <a:srgbClr val="FFC000"/>
        </a:solidFill>
      </dgm:spPr>
      <dgm:t>
        <a:bodyPr/>
        <a:lstStyle/>
        <a:p>
          <a:r>
            <a:rPr lang="en-GB" sz="2000" dirty="0" smtClean="0">
              <a:solidFill>
                <a:srgbClr val="000000"/>
              </a:solidFill>
            </a:rPr>
            <a:t>(f)</a:t>
          </a:r>
          <a:endParaRPr lang="en-GB" sz="2000" dirty="0">
            <a:solidFill>
              <a:srgbClr val="000000"/>
            </a:solidFill>
          </a:endParaRPr>
        </a:p>
      </dgm:t>
    </dgm:pt>
    <dgm:pt modelId="{15FADE00-E07A-41AD-8691-81CC5EAAEF83}" type="parTrans" cxnId="{48CCA4B7-4ACC-496D-9DA6-EC6C0C56E8F6}">
      <dgm:prSet/>
      <dgm:spPr/>
      <dgm:t>
        <a:bodyPr/>
        <a:lstStyle/>
        <a:p>
          <a:endParaRPr lang="en-GB"/>
        </a:p>
      </dgm:t>
    </dgm:pt>
    <dgm:pt modelId="{0DAE9865-260D-4A60-86B6-2F172DE485D0}" type="sibTrans" cxnId="{48CCA4B7-4ACC-496D-9DA6-EC6C0C56E8F6}">
      <dgm:prSet/>
      <dgm:spPr/>
      <dgm:t>
        <a:bodyPr/>
        <a:lstStyle/>
        <a:p>
          <a:endParaRPr lang="en-GB"/>
        </a:p>
      </dgm:t>
    </dgm:pt>
    <dgm:pt modelId="{B2CEE88A-F964-41A2-9BC1-5F2386CE3FB0}">
      <dgm:prSet custT="1"/>
      <dgm:spPr/>
      <dgm:t>
        <a:bodyPr/>
        <a:lstStyle/>
        <a:p>
          <a:r>
            <a:rPr lang="en-US" sz="2000" dirty="0" smtClean="0">
              <a:solidFill>
                <a:srgbClr val="000000"/>
              </a:solidFill>
            </a:rPr>
            <a:t>an amount deemed to be the income of a person</a:t>
          </a:r>
          <a:endParaRPr lang="en-GB" sz="2000" dirty="0">
            <a:solidFill>
              <a:srgbClr val="000000"/>
            </a:solidFill>
          </a:endParaRPr>
        </a:p>
      </dgm:t>
    </dgm:pt>
    <dgm:pt modelId="{44EBB721-1784-44A9-967A-BA782A3AAFEC}" type="parTrans" cxnId="{F7691524-1E0C-4A3D-AB62-5F3C5FE71ACF}">
      <dgm:prSet/>
      <dgm:spPr/>
      <dgm:t>
        <a:bodyPr/>
        <a:lstStyle/>
        <a:p>
          <a:endParaRPr lang="en-GB"/>
        </a:p>
      </dgm:t>
    </dgm:pt>
    <dgm:pt modelId="{A40D110F-B18A-4516-B7EF-A2EFBE49FB72}" type="sibTrans" cxnId="{F7691524-1E0C-4A3D-AB62-5F3C5FE71ACF}">
      <dgm:prSet/>
      <dgm:spPr/>
      <dgm:t>
        <a:bodyPr/>
        <a:lstStyle/>
        <a:p>
          <a:endParaRPr lang="en-GB"/>
        </a:p>
      </dgm:t>
    </dgm:pt>
    <dgm:pt modelId="{2D176DE8-B3C0-4B41-A228-4B42781CC4BA}">
      <dgm:prSet phldrT="[Text]" custT="1"/>
      <dgm:spPr>
        <a:solidFill>
          <a:srgbClr val="FFC000"/>
        </a:solidFill>
      </dgm:spPr>
      <dgm:t>
        <a:bodyPr/>
        <a:lstStyle/>
        <a:p>
          <a:r>
            <a:rPr lang="en-GB" sz="2000" dirty="0" smtClean="0">
              <a:solidFill>
                <a:srgbClr val="000000"/>
              </a:solidFill>
            </a:rPr>
            <a:t>(g)</a:t>
          </a:r>
          <a:endParaRPr lang="en-GB" sz="2000" dirty="0">
            <a:solidFill>
              <a:srgbClr val="000000"/>
            </a:solidFill>
          </a:endParaRPr>
        </a:p>
      </dgm:t>
    </dgm:pt>
    <dgm:pt modelId="{1F8984FF-58C9-495D-80D0-B50AF3CEF0F1}" type="parTrans" cxnId="{F95EA77A-A077-4EFF-A87A-55496293FEE9}">
      <dgm:prSet/>
      <dgm:spPr/>
      <dgm:t>
        <a:bodyPr/>
        <a:lstStyle/>
        <a:p>
          <a:endParaRPr lang="en-GB"/>
        </a:p>
      </dgm:t>
    </dgm:pt>
    <dgm:pt modelId="{203B32CE-D695-4663-A2F4-886B045B3FC6}" type="sibTrans" cxnId="{F95EA77A-A077-4EFF-A87A-55496293FEE9}">
      <dgm:prSet/>
      <dgm:spPr/>
      <dgm:t>
        <a:bodyPr/>
        <a:lstStyle/>
        <a:p>
          <a:endParaRPr lang="en-GB"/>
        </a:p>
      </dgm:t>
    </dgm:pt>
    <dgm:pt modelId="{6B76F9FC-4D8F-44F5-86CE-772AD8534F71}">
      <dgm:prSet custT="1"/>
      <dgm:spPr/>
      <dgm:t>
        <a:bodyPr/>
        <a:lstStyle/>
        <a:p>
          <a:r>
            <a:rPr lang="en-US" sz="2000" dirty="0" smtClean="0">
              <a:solidFill>
                <a:srgbClr val="000000"/>
              </a:solidFill>
            </a:rPr>
            <a:t>Capital gains</a:t>
          </a:r>
          <a:endParaRPr lang="en-GB" sz="2000" dirty="0"/>
        </a:p>
      </dgm:t>
    </dgm:pt>
    <dgm:pt modelId="{E606BF35-3FB2-40D0-A1D6-8B91ACBDD9D7}" type="parTrans" cxnId="{94187784-D488-4CD9-938F-0066E68BD725}">
      <dgm:prSet/>
      <dgm:spPr/>
      <dgm:t>
        <a:bodyPr/>
        <a:lstStyle/>
        <a:p>
          <a:endParaRPr lang="en-GB"/>
        </a:p>
      </dgm:t>
    </dgm:pt>
    <dgm:pt modelId="{8037E06E-5244-4D4A-BAE8-5EDEC959E504}" type="sibTrans" cxnId="{94187784-D488-4CD9-938F-0066E68BD725}">
      <dgm:prSet/>
      <dgm:spPr/>
      <dgm:t>
        <a:bodyPr/>
        <a:lstStyle/>
        <a:p>
          <a:endParaRPr lang="en-GB"/>
        </a:p>
      </dgm:t>
    </dgm:pt>
    <dgm:pt modelId="{D4D763AE-903D-44BB-872A-0C36F5C4DAB4}">
      <dgm:prSet custT="1"/>
      <dgm:spPr/>
      <dgm:t>
        <a:bodyPr/>
        <a:lstStyle/>
        <a:p>
          <a:r>
            <a:rPr lang="en-US" sz="2000" dirty="0" smtClean="0">
              <a:solidFill>
                <a:srgbClr val="000000"/>
              </a:solidFill>
            </a:rPr>
            <a:t>A natural resource income</a:t>
          </a:r>
          <a:endParaRPr lang="en-GB" sz="2000" dirty="0">
            <a:solidFill>
              <a:srgbClr val="000000"/>
            </a:solidFill>
          </a:endParaRPr>
        </a:p>
      </dgm:t>
    </dgm:pt>
    <dgm:pt modelId="{596D5B9D-405F-404A-B2A9-C61AE3AE3E45}" type="parTrans" cxnId="{C0ECD639-C878-4540-BEFF-218A137C40F8}">
      <dgm:prSet/>
      <dgm:spPr/>
      <dgm:t>
        <a:bodyPr/>
        <a:lstStyle/>
        <a:p>
          <a:endParaRPr lang="en-GB"/>
        </a:p>
      </dgm:t>
    </dgm:pt>
    <dgm:pt modelId="{10A5F56C-CF2B-40E1-831B-EE8EE1752D49}" type="sibTrans" cxnId="{C0ECD639-C878-4540-BEFF-218A137C40F8}">
      <dgm:prSet/>
      <dgm:spPr/>
      <dgm:t>
        <a:bodyPr/>
        <a:lstStyle/>
        <a:p>
          <a:endParaRPr lang="en-GB"/>
        </a:p>
      </dgm:t>
    </dgm:pt>
    <dgm:pt modelId="{80B79537-50A7-4EDA-B3F6-EE2D2E814F51}">
      <dgm:prSet phldrT="[Text]" custT="1"/>
      <dgm:spPr>
        <a:solidFill>
          <a:srgbClr val="FFC000"/>
        </a:solidFill>
      </dgm:spPr>
      <dgm:t>
        <a:bodyPr/>
        <a:lstStyle/>
        <a:p>
          <a:r>
            <a:rPr lang="en-GB" sz="2000" dirty="0" smtClean="0">
              <a:solidFill>
                <a:srgbClr val="000000"/>
              </a:solidFill>
            </a:rPr>
            <a:t>(h)</a:t>
          </a:r>
          <a:endParaRPr lang="en-GB" sz="2000" dirty="0">
            <a:solidFill>
              <a:srgbClr val="000000"/>
            </a:solidFill>
          </a:endParaRPr>
        </a:p>
      </dgm:t>
    </dgm:pt>
    <dgm:pt modelId="{21DB0923-1D20-42EF-8BFF-F890AD37CC28}" type="parTrans" cxnId="{EA72A8EA-A085-45B9-ACD3-9661CDFA27FD}">
      <dgm:prSet/>
      <dgm:spPr/>
      <dgm:t>
        <a:bodyPr/>
        <a:lstStyle/>
        <a:p>
          <a:endParaRPr lang="en-GB"/>
        </a:p>
      </dgm:t>
    </dgm:pt>
    <dgm:pt modelId="{C49559E5-75DD-4DDF-AB52-F175D5D33441}" type="sibTrans" cxnId="{EA72A8EA-A085-45B9-ACD3-9661CDFA27FD}">
      <dgm:prSet/>
      <dgm:spPr/>
      <dgm:t>
        <a:bodyPr/>
        <a:lstStyle/>
        <a:p>
          <a:endParaRPr lang="en-GB"/>
        </a:p>
      </dgm:t>
    </dgm:pt>
    <dgm:pt modelId="{2D2F726A-9EE7-4BE1-B722-04108A5D97B2}">
      <dgm:prSet custT="1"/>
      <dgm:spPr/>
      <dgm:t>
        <a:bodyPr/>
        <a:lstStyle/>
        <a:p>
          <a:r>
            <a:rPr lang="en-GB" sz="2000" dirty="0" smtClean="0">
              <a:solidFill>
                <a:srgbClr val="000000"/>
              </a:solidFill>
            </a:rPr>
            <a:t>Income</a:t>
          </a:r>
          <a:r>
            <a:rPr lang="en-GB" sz="2000" baseline="0" dirty="0" smtClean="0">
              <a:solidFill>
                <a:srgbClr val="000000"/>
              </a:solidFill>
            </a:rPr>
            <a:t> from disposal of immovable property(gain is more than 50%) </a:t>
          </a:r>
          <a:endParaRPr lang="en-GB" sz="2000" dirty="0">
            <a:solidFill>
              <a:srgbClr val="000000"/>
            </a:solidFill>
          </a:endParaRPr>
        </a:p>
      </dgm:t>
    </dgm:pt>
    <dgm:pt modelId="{C64A642F-6779-4E91-8B25-44DE041FC716}" type="parTrans" cxnId="{476284B8-4E01-4512-B947-5AF1149E0162}">
      <dgm:prSet/>
      <dgm:spPr/>
      <dgm:t>
        <a:bodyPr/>
        <a:lstStyle/>
        <a:p>
          <a:endParaRPr lang="en-GB"/>
        </a:p>
      </dgm:t>
    </dgm:pt>
    <dgm:pt modelId="{2B0F821E-AC31-46CA-8EDC-D0B4A9CAA558}" type="sibTrans" cxnId="{476284B8-4E01-4512-B947-5AF1149E0162}">
      <dgm:prSet/>
      <dgm:spPr/>
      <dgm:t>
        <a:bodyPr/>
        <a:lstStyle/>
        <a:p>
          <a:endParaRPr lang="en-GB"/>
        </a:p>
      </dgm:t>
    </dgm:pt>
    <dgm:pt modelId="{B59EF706-1C1B-4630-BFA4-8773217A2627}">
      <dgm:prSet phldrT="[Text]" custT="1"/>
      <dgm:spPr>
        <a:solidFill>
          <a:srgbClr val="FFC000"/>
        </a:solidFill>
      </dgm:spPr>
      <dgm:t>
        <a:bodyPr/>
        <a:lstStyle/>
        <a:p>
          <a:r>
            <a:rPr lang="en-GB" sz="2000" dirty="0" smtClean="0">
              <a:solidFill>
                <a:srgbClr val="000000"/>
              </a:solidFill>
            </a:rPr>
            <a:t>(e)</a:t>
          </a:r>
          <a:endParaRPr lang="en-GB" sz="2000" dirty="0">
            <a:solidFill>
              <a:srgbClr val="000000"/>
            </a:solidFill>
          </a:endParaRPr>
        </a:p>
      </dgm:t>
    </dgm:pt>
    <dgm:pt modelId="{ED96BF49-A066-4D7F-AD44-6F36210197B0}" type="parTrans" cxnId="{95D4E773-46E5-4B98-994D-EA0666E74D95}">
      <dgm:prSet/>
      <dgm:spPr/>
      <dgm:t>
        <a:bodyPr/>
        <a:lstStyle/>
        <a:p>
          <a:endParaRPr lang="en-GB"/>
        </a:p>
      </dgm:t>
    </dgm:pt>
    <dgm:pt modelId="{B8FC7E43-BEDF-4E9E-A2A0-00D79E398A12}" type="sibTrans" cxnId="{95D4E773-46E5-4B98-994D-EA0666E74D95}">
      <dgm:prSet/>
      <dgm:spPr/>
      <dgm:t>
        <a:bodyPr/>
        <a:lstStyle/>
        <a:p>
          <a:endParaRPr lang="en-GB"/>
        </a:p>
      </dgm:t>
    </dgm:pt>
    <dgm:pt modelId="{AE6F971D-00D7-4CA8-BFF2-B944B0EFC0C1}">
      <dgm:prSet phldrT="[Text]" custT="1"/>
      <dgm:spPr/>
      <dgm:t>
        <a:bodyPr/>
        <a:lstStyle/>
        <a:p>
          <a:r>
            <a:rPr lang="en-GB" sz="2000" dirty="0" smtClean="0">
              <a:solidFill>
                <a:srgbClr val="000000"/>
              </a:solidFill>
            </a:rPr>
            <a:t>Agricultural income </a:t>
          </a:r>
          <a:endParaRPr lang="en-GB" sz="2000" dirty="0">
            <a:solidFill>
              <a:srgbClr val="000000"/>
            </a:solidFill>
          </a:endParaRPr>
        </a:p>
      </dgm:t>
    </dgm:pt>
    <dgm:pt modelId="{9938155C-718C-4F75-8D47-C555B7524C96}" type="parTrans" cxnId="{4C270F68-91A7-4147-8664-2173EC3B2733}">
      <dgm:prSet/>
      <dgm:spPr/>
      <dgm:t>
        <a:bodyPr/>
        <a:lstStyle/>
        <a:p>
          <a:endParaRPr lang="en-GB"/>
        </a:p>
      </dgm:t>
    </dgm:pt>
    <dgm:pt modelId="{6FF8AD7D-0765-46DD-843F-1E787B80C2A0}" type="sibTrans" cxnId="{4C270F68-91A7-4147-8664-2173EC3B2733}">
      <dgm:prSet/>
      <dgm:spPr/>
      <dgm:t>
        <a:bodyPr/>
        <a:lstStyle/>
        <a:p>
          <a:endParaRPr lang="en-GB"/>
        </a:p>
      </dgm:t>
    </dgm:pt>
    <dgm:pt modelId="{322FFC75-5890-453B-9372-1F263CA48810}" type="pres">
      <dgm:prSet presAssocID="{9031792F-3920-43BA-B92C-4D07FE806B40}" presName="linearFlow" presStyleCnt="0">
        <dgm:presLayoutVars>
          <dgm:dir/>
          <dgm:animLvl val="lvl"/>
          <dgm:resizeHandles val="exact"/>
        </dgm:presLayoutVars>
      </dgm:prSet>
      <dgm:spPr/>
      <dgm:t>
        <a:bodyPr/>
        <a:lstStyle/>
        <a:p>
          <a:endParaRPr lang="en-GB"/>
        </a:p>
      </dgm:t>
    </dgm:pt>
    <dgm:pt modelId="{4D0F514C-FA59-408B-8A49-5660B63DA6F7}" type="pres">
      <dgm:prSet presAssocID="{76D01512-11F1-4D12-8391-B4D0E7B021CC}" presName="composite" presStyleCnt="0"/>
      <dgm:spPr/>
    </dgm:pt>
    <dgm:pt modelId="{331FE6D0-6801-47DC-A869-7750BB83D373}" type="pres">
      <dgm:prSet presAssocID="{76D01512-11F1-4D12-8391-B4D0E7B021CC}" presName="parentText" presStyleLbl="alignNode1" presStyleIdx="0" presStyleCnt="9">
        <dgm:presLayoutVars>
          <dgm:chMax val="1"/>
          <dgm:bulletEnabled val="1"/>
        </dgm:presLayoutVars>
      </dgm:prSet>
      <dgm:spPr/>
      <dgm:t>
        <a:bodyPr/>
        <a:lstStyle/>
        <a:p>
          <a:endParaRPr lang="en-GB"/>
        </a:p>
      </dgm:t>
    </dgm:pt>
    <dgm:pt modelId="{507CF961-C9E6-4F5C-9377-CCFA8645AEA5}" type="pres">
      <dgm:prSet presAssocID="{76D01512-11F1-4D12-8391-B4D0E7B021CC}" presName="descendantText" presStyleLbl="alignAcc1" presStyleIdx="0" presStyleCnt="9" custLinFactNeighborY="-7811">
        <dgm:presLayoutVars>
          <dgm:bulletEnabled val="1"/>
        </dgm:presLayoutVars>
      </dgm:prSet>
      <dgm:spPr/>
      <dgm:t>
        <a:bodyPr/>
        <a:lstStyle/>
        <a:p>
          <a:endParaRPr lang="en-GB"/>
        </a:p>
      </dgm:t>
    </dgm:pt>
    <dgm:pt modelId="{78B9B3C9-85EB-45B9-9638-1A8314C8A239}" type="pres">
      <dgm:prSet presAssocID="{5A49402A-458A-4630-A0D8-4461DE00671E}" presName="sp" presStyleCnt="0"/>
      <dgm:spPr/>
    </dgm:pt>
    <dgm:pt modelId="{C4CC5461-9DF1-4871-B1C7-EA10085D2C44}" type="pres">
      <dgm:prSet presAssocID="{AF19FA0C-AED4-4E2C-A967-FDFC0117236E}" presName="composite" presStyleCnt="0"/>
      <dgm:spPr/>
    </dgm:pt>
    <dgm:pt modelId="{3E7E10F0-2092-4957-BAC4-E0C59C6B0A15}" type="pres">
      <dgm:prSet presAssocID="{AF19FA0C-AED4-4E2C-A967-FDFC0117236E}" presName="parentText" presStyleLbl="alignNode1" presStyleIdx="1" presStyleCnt="9">
        <dgm:presLayoutVars>
          <dgm:chMax val="1"/>
          <dgm:bulletEnabled val="1"/>
        </dgm:presLayoutVars>
      </dgm:prSet>
      <dgm:spPr/>
      <dgm:t>
        <a:bodyPr/>
        <a:lstStyle/>
        <a:p>
          <a:endParaRPr lang="en-GB"/>
        </a:p>
      </dgm:t>
    </dgm:pt>
    <dgm:pt modelId="{B5210DA5-3F6E-4D05-B5F4-FD010A0462CD}" type="pres">
      <dgm:prSet presAssocID="{AF19FA0C-AED4-4E2C-A967-FDFC0117236E}" presName="descendantText" presStyleLbl="alignAcc1" presStyleIdx="1" presStyleCnt="9">
        <dgm:presLayoutVars>
          <dgm:bulletEnabled val="1"/>
        </dgm:presLayoutVars>
      </dgm:prSet>
      <dgm:spPr/>
      <dgm:t>
        <a:bodyPr/>
        <a:lstStyle/>
        <a:p>
          <a:endParaRPr lang="en-GB"/>
        </a:p>
      </dgm:t>
    </dgm:pt>
    <dgm:pt modelId="{D2CF2CC6-B430-4315-9EF0-5D75D334B787}" type="pres">
      <dgm:prSet presAssocID="{295ED505-0F24-4935-8297-9B968FA4F970}" presName="sp" presStyleCnt="0"/>
      <dgm:spPr/>
    </dgm:pt>
    <dgm:pt modelId="{48916F53-8F76-4E4A-9CF5-BB425F98A9A8}" type="pres">
      <dgm:prSet presAssocID="{EF278E5B-F46A-4E5B-A2BC-12BB4CF9CA9D}" presName="composite" presStyleCnt="0"/>
      <dgm:spPr/>
    </dgm:pt>
    <dgm:pt modelId="{B01A4AAE-E4B9-4018-96AE-D94520F718FA}" type="pres">
      <dgm:prSet presAssocID="{EF278E5B-F46A-4E5B-A2BC-12BB4CF9CA9D}" presName="parentText" presStyleLbl="alignNode1" presStyleIdx="2" presStyleCnt="9">
        <dgm:presLayoutVars>
          <dgm:chMax val="1"/>
          <dgm:bulletEnabled val="1"/>
        </dgm:presLayoutVars>
      </dgm:prSet>
      <dgm:spPr/>
      <dgm:t>
        <a:bodyPr/>
        <a:lstStyle/>
        <a:p>
          <a:endParaRPr lang="en-GB"/>
        </a:p>
      </dgm:t>
    </dgm:pt>
    <dgm:pt modelId="{5B6C485F-A118-4783-AD98-B5D0294D8F6A}" type="pres">
      <dgm:prSet presAssocID="{EF278E5B-F46A-4E5B-A2BC-12BB4CF9CA9D}" presName="descendantText" presStyleLbl="alignAcc1" presStyleIdx="2" presStyleCnt="9" custLinFactNeighborY="3018">
        <dgm:presLayoutVars>
          <dgm:bulletEnabled val="1"/>
        </dgm:presLayoutVars>
      </dgm:prSet>
      <dgm:spPr/>
      <dgm:t>
        <a:bodyPr/>
        <a:lstStyle/>
        <a:p>
          <a:endParaRPr lang="en-GB"/>
        </a:p>
      </dgm:t>
    </dgm:pt>
    <dgm:pt modelId="{ECCD0E7D-D42E-44AF-B331-22ADBB893F62}" type="pres">
      <dgm:prSet presAssocID="{17A3AFDE-9736-47F9-BBE0-A431EFC19B6B}" presName="sp" presStyleCnt="0"/>
      <dgm:spPr/>
    </dgm:pt>
    <dgm:pt modelId="{49389CCF-F47C-461E-B27C-3F1B18E80232}" type="pres">
      <dgm:prSet presAssocID="{A3395A90-0EFB-4B24-AFF9-3064C227A801}" presName="composite" presStyleCnt="0"/>
      <dgm:spPr/>
    </dgm:pt>
    <dgm:pt modelId="{D11AF09F-4CA3-49B6-818E-AD6E0C670258}" type="pres">
      <dgm:prSet presAssocID="{A3395A90-0EFB-4B24-AFF9-3064C227A801}" presName="parentText" presStyleLbl="alignNode1" presStyleIdx="3" presStyleCnt="9" custLinFactNeighborX="-91106" custLinFactNeighborY="-11080">
        <dgm:presLayoutVars>
          <dgm:chMax val="1"/>
          <dgm:bulletEnabled val="1"/>
        </dgm:presLayoutVars>
      </dgm:prSet>
      <dgm:spPr/>
      <dgm:t>
        <a:bodyPr/>
        <a:lstStyle/>
        <a:p>
          <a:endParaRPr lang="en-GB"/>
        </a:p>
      </dgm:t>
    </dgm:pt>
    <dgm:pt modelId="{A4AD00A6-E9A0-4C65-816A-F08418823B0F}" type="pres">
      <dgm:prSet presAssocID="{A3395A90-0EFB-4B24-AFF9-3064C227A801}" presName="descendantText" presStyleLbl="alignAcc1" presStyleIdx="3" presStyleCnt="9" custLinFactNeighborY="-4482">
        <dgm:presLayoutVars>
          <dgm:bulletEnabled val="1"/>
        </dgm:presLayoutVars>
      </dgm:prSet>
      <dgm:spPr/>
      <dgm:t>
        <a:bodyPr/>
        <a:lstStyle/>
        <a:p>
          <a:endParaRPr lang="en-GB"/>
        </a:p>
      </dgm:t>
    </dgm:pt>
    <dgm:pt modelId="{21413640-2540-4AA5-B32F-4D325E7CBC1B}" type="pres">
      <dgm:prSet presAssocID="{5EE8D8DB-B274-4C9A-9D22-6BD35EA43E11}" presName="sp" presStyleCnt="0"/>
      <dgm:spPr/>
    </dgm:pt>
    <dgm:pt modelId="{FC8DA35D-89BC-4C9C-AE6D-AF13652E46BA}" type="pres">
      <dgm:prSet presAssocID="{B59EF706-1C1B-4630-BFA4-8773217A2627}" presName="composite" presStyleCnt="0"/>
      <dgm:spPr/>
    </dgm:pt>
    <dgm:pt modelId="{8446F470-A00F-4E35-852D-5DE58BD3810F}" type="pres">
      <dgm:prSet presAssocID="{B59EF706-1C1B-4630-BFA4-8773217A2627}" presName="parentText" presStyleLbl="alignNode1" presStyleIdx="4" presStyleCnt="9" custLinFactX="-42701" custLinFactNeighborX="-100000" custLinFactNeighborY="6930">
        <dgm:presLayoutVars>
          <dgm:chMax val="1"/>
          <dgm:bulletEnabled val="1"/>
        </dgm:presLayoutVars>
      </dgm:prSet>
      <dgm:spPr/>
      <dgm:t>
        <a:bodyPr/>
        <a:lstStyle/>
        <a:p>
          <a:endParaRPr lang="en-GB"/>
        </a:p>
      </dgm:t>
    </dgm:pt>
    <dgm:pt modelId="{C55CAD48-5F0A-4F43-956F-55028C00EBF9}" type="pres">
      <dgm:prSet presAssocID="{B59EF706-1C1B-4630-BFA4-8773217A2627}" presName="descendantText" presStyleLbl="alignAcc1" presStyleIdx="4" presStyleCnt="9" custLinFactNeighborY="2241">
        <dgm:presLayoutVars>
          <dgm:bulletEnabled val="1"/>
        </dgm:presLayoutVars>
      </dgm:prSet>
      <dgm:spPr/>
      <dgm:t>
        <a:bodyPr/>
        <a:lstStyle/>
        <a:p>
          <a:endParaRPr lang="en-GB"/>
        </a:p>
      </dgm:t>
    </dgm:pt>
    <dgm:pt modelId="{EFB72A03-9420-449B-A020-9190A1458EFB}" type="pres">
      <dgm:prSet presAssocID="{B8FC7E43-BEDF-4E9E-A2A0-00D79E398A12}" presName="sp" presStyleCnt="0"/>
      <dgm:spPr/>
    </dgm:pt>
    <dgm:pt modelId="{2E18BD28-E359-4D1D-8970-7450ED21E85C}" type="pres">
      <dgm:prSet presAssocID="{03AD8CBD-EFBE-467F-ACEE-F3AD36EB9556}" presName="composite" presStyleCnt="0"/>
      <dgm:spPr/>
    </dgm:pt>
    <dgm:pt modelId="{5CDB835B-9D4A-4D53-81E9-B55A00CA5F69}" type="pres">
      <dgm:prSet presAssocID="{03AD8CBD-EFBE-467F-ACEE-F3AD36EB9556}" presName="parentText" presStyleLbl="alignNode1" presStyleIdx="5" presStyleCnt="9">
        <dgm:presLayoutVars>
          <dgm:chMax val="1"/>
          <dgm:bulletEnabled val="1"/>
        </dgm:presLayoutVars>
      </dgm:prSet>
      <dgm:spPr/>
      <dgm:t>
        <a:bodyPr/>
        <a:lstStyle/>
        <a:p>
          <a:endParaRPr lang="en-GB"/>
        </a:p>
      </dgm:t>
    </dgm:pt>
    <dgm:pt modelId="{1C36A1B5-2D3E-43E8-A3CA-FD4BDC656144}" type="pres">
      <dgm:prSet presAssocID="{03AD8CBD-EFBE-467F-ACEE-F3AD36EB9556}" presName="descendantText" presStyleLbl="alignAcc1" presStyleIdx="5" presStyleCnt="9">
        <dgm:presLayoutVars>
          <dgm:bulletEnabled val="1"/>
        </dgm:presLayoutVars>
      </dgm:prSet>
      <dgm:spPr/>
      <dgm:t>
        <a:bodyPr/>
        <a:lstStyle/>
        <a:p>
          <a:endParaRPr lang="en-GB"/>
        </a:p>
      </dgm:t>
    </dgm:pt>
    <dgm:pt modelId="{2C1E33E1-6146-49A4-AA7C-DFEACA1A6770}" type="pres">
      <dgm:prSet presAssocID="{0DAE9865-260D-4A60-86B6-2F172DE485D0}" presName="sp" presStyleCnt="0"/>
      <dgm:spPr/>
    </dgm:pt>
    <dgm:pt modelId="{F2CEDA93-B973-49B5-ABEC-4F02B1B23090}" type="pres">
      <dgm:prSet presAssocID="{2D176DE8-B3C0-4B41-A228-4B42781CC4BA}" presName="composite" presStyleCnt="0"/>
      <dgm:spPr/>
    </dgm:pt>
    <dgm:pt modelId="{1479D5AD-0E78-44AB-8CE6-75537E331F30}" type="pres">
      <dgm:prSet presAssocID="{2D176DE8-B3C0-4B41-A228-4B42781CC4BA}" presName="parentText" presStyleLbl="alignNode1" presStyleIdx="6" presStyleCnt="9">
        <dgm:presLayoutVars>
          <dgm:chMax val="1"/>
          <dgm:bulletEnabled val="1"/>
        </dgm:presLayoutVars>
      </dgm:prSet>
      <dgm:spPr/>
      <dgm:t>
        <a:bodyPr/>
        <a:lstStyle/>
        <a:p>
          <a:endParaRPr lang="en-GB"/>
        </a:p>
      </dgm:t>
    </dgm:pt>
    <dgm:pt modelId="{73538B27-7CBE-4095-AF13-FFBC27D01FF0}" type="pres">
      <dgm:prSet presAssocID="{2D176DE8-B3C0-4B41-A228-4B42781CC4BA}" presName="descendantText" presStyleLbl="alignAcc1" presStyleIdx="6" presStyleCnt="9">
        <dgm:presLayoutVars>
          <dgm:bulletEnabled val="1"/>
        </dgm:presLayoutVars>
      </dgm:prSet>
      <dgm:spPr/>
      <dgm:t>
        <a:bodyPr/>
        <a:lstStyle/>
        <a:p>
          <a:endParaRPr lang="en-GB"/>
        </a:p>
      </dgm:t>
    </dgm:pt>
    <dgm:pt modelId="{EBCBE301-7A19-499B-AEBA-D7E87B2F7945}" type="pres">
      <dgm:prSet presAssocID="{203B32CE-D695-4663-A2F4-886B045B3FC6}" presName="sp" presStyleCnt="0"/>
      <dgm:spPr/>
    </dgm:pt>
    <dgm:pt modelId="{F92FBCEF-944A-45FC-85DD-DFB80291B922}" type="pres">
      <dgm:prSet presAssocID="{80B79537-50A7-4EDA-B3F6-EE2D2E814F51}" presName="composite" presStyleCnt="0"/>
      <dgm:spPr/>
    </dgm:pt>
    <dgm:pt modelId="{D2165142-B23E-4A53-A9D5-3BE880BAD3C7}" type="pres">
      <dgm:prSet presAssocID="{80B79537-50A7-4EDA-B3F6-EE2D2E814F51}" presName="parentText" presStyleLbl="alignNode1" presStyleIdx="7" presStyleCnt="9">
        <dgm:presLayoutVars>
          <dgm:chMax val="1"/>
          <dgm:bulletEnabled val="1"/>
        </dgm:presLayoutVars>
      </dgm:prSet>
      <dgm:spPr/>
      <dgm:t>
        <a:bodyPr/>
        <a:lstStyle/>
        <a:p>
          <a:endParaRPr lang="en-GB"/>
        </a:p>
      </dgm:t>
    </dgm:pt>
    <dgm:pt modelId="{52E7A0E6-2346-4492-9386-919ACA6D0C34}" type="pres">
      <dgm:prSet presAssocID="{80B79537-50A7-4EDA-B3F6-EE2D2E814F51}" presName="descendantText" presStyleLbl="alignAcc1" presStyleIdx="7" presStyleCnt="9">
        <dgm:presLayoutVars>
          <dgm:bulletEnabled val="1"/>
        </dgm:presLayoutVars>
      </dgm:prSet>
      <dgm:spPr/>
      <dgm:t>
        <a:bodyPr/>
        <a:lstStyle/>
        <a:p>
          <a:endParaRPr lang="en-GB"/>
        </a:p>
      </dgm:t>
    </dgm:pt>
    <dgm:pt modelId="{A483F1FB-9D2F-4CAA-ABB6-A0CD891C18C3}" type="pres">
      <dgm:prSet presAssocID="{C49559E5-75DD-4DDF-AB52-F175D5D33441}" presName="sp" presStyleCnt="0"/>
      <dgm:spPr/>
    </dgm:pt>
    <dgm:pt modelId="{90415584-EEDB-4D79-9080-85C19BD4531E}" type="pres">
      <dgm:prSet presAssocID="{D40DFAA6-604F-467F-A60F-16548C893BDA}" presName="composite" presStyleCnt="0"/>
      <dgm:spPr/>
    </dgm:pt>
    <dgm:pt modelId="{3F4283B6-EC9F-4CE8-945F-B0518C5A8D34}" type="pres">
      <dgm:prSet presAssocID="{D40DFAA6-604F-467F-A60F-16548C893BDA}" presName="parentText" presStyleLbl="alignNode1" presStyleIdx="8" presStyleCnt="9">
        <dgm:presLayoutVars>
          <dgm:chMax val="1"/>
          <dgm:bulletEnabled val="1"/>
        </dgm:presLayoutVars>
      </dgm:prSet>
      <dgm:spPr/>
      <dgm:t>
        <a:bodyPr/>
        <a:lstStyle/>
        <a:p>
          <a:endParaRPr lang="en-GB"/>
        </a:p>
      </dgm:t>
    </dgm:pt>
    <dgm:pt modelId="{9C6897F1-4616-46CD-86E9-4E2E9E29A2A0}" type="pres">
      <dgm:prSet presAssocID="{D40DFAA6-604F-467F-A60F-16548C893BDA}" presName="descendantText" presStyleLbl="alignAcc1" presStyleIdx="8" presStyleCnt="9">
        <dgm:presLayoutVars>
          <dgm:bulletEnabled val="1"/>
        </dgm:presLayoutVars>
      </dgm:prSet>
      <dgm:spPr/>
      <dgm:t>
        <a:bodyPr/>
        <a:lstStyle/>
        <a:p>
          <a:endParaRPr lang="en-GB"/>
        </a:p>
      </dgm:t>
    </dgm:pt>
  </dgm:ptLst>
  <dgm:cxnLst>
    <dgm:cxn modelId="{EA72A8EA-A085-45B9-ACD3-9661CDFA27FD}" srcId="{9031792F-3920-43BA-B92C-4D07FE806B40}" destId="{80B79537-50A7-4EDA-B3F6-EE2D2E814F51}" srcOrd="7" destOrd="0" parTransId="{21DB0923-1D20-42EF-8BFF-F890AD37CC28}" sibTransId="{C49559E5-75DD-4DDF-AB52-F175D5D33441}"/>
    <dgm:cxn modelId="{A55A1A31-8159-4468-996A-801B0007A70C}" type="presOf" srcId="{BCD94E17-CCC9-4D04-8866-55D0907663FA}" destId="{B5210DA5-3F6E-4D05-B5F4-FD010A0462CD}" srcOrd="0" destOrd="0" presId="urn:microsoft.com/office/officeart/2005/8/layout/chevron2"/>
    <dgm:cxn modelId="{7E862782-9C5A-48E7-9541-73C051EF4841}" type="presOf" srcId="{76D01512-11F1-4D12-8391-B4D0E7B021CC}" destId="{331FE6D0-6801-47DC-A869-7750BB83D373}" srcOrd="0" destOrd="0" presId="urn:microsoft.com/office/officeart/2005/8/layout/chevron2"/>
    <dgm:cxn modelId="{997EF2E2-894D-4B3A-AD4F-E2483F94C285}" srcId="{9031792F-3920-43BA-B92C-4D07FE806B40}" destId="{AF19FA0C-AED4-4E2C-A967-FDFC0117236E}" srcOrd="1" destOrd="0" parTransId="{3D384F06-F930-4C63-8BC0-B32E98E07032}" sibTransId="{295ED505-0F24-4935-8297-9B968FA4F970}"/>
    <dgm:cxn modelId="{D66AE9C1-19E7-44E3-95D0-C7BFA7B864C8}" srcId="{9031792F-3920-43BA-B92C-4D07FE806B40}" destId="{A3395A90-0EFB-4B24-AFF9-3064C227A801}" srcOrd="3" destOrd="0" parTransId="{48EC3644-6988-47B6-A761-8AAC249CFEFB}" sibTransId="{5EE8D8DB-B274-4C9A-9D22-6BD35EA43E11}"/>
    <dgm:cxn modelId="{D61B66AA-6DF5-4738-80E6-068C6582A1DC}" type="presOf" srcId="{03AD8CBD-EFBE-467F-ACEE-F3AD36EB9556}" destId="{5CDB835B-9D4A-4D53-81E9-B55A00CA5F69}" srcOrd="0" destOrd="0" presId="urn:microsoft.com/office/officeart/2005/8/layout/chevron2"/>
    <dgm:cxn modelId="{1F815805-44FC-48E7-AD6C-9625E077C16F}" srcId="{A3395A90-0EFB-4B24-AFF9-3064C227A801}" destId="{0DE84E60-717D-416E-A8AB-0908362EFF47}" srcOrd="0" destOrd="0" parTransId="{DCEBD216-7BBA-42B7-9371-2F2564FB8B59}" sibTransId="{02AC87DA-0D52-4316-95D4-462425CB0A78}"/>
    <dgm:cxn modelId="{3CA70504-EBFA-46B0-8A89-DE524B9394F4}" srcId="{EF278E5B-F46A-4E5B-A2BC-12BB4CF9CA9D}" destId="{38E40920-BEBF-4578-BBB9-955792CAF62E}" srcOrd="0" destOrd="0" parTransId="{A55FEDBF-4416-478C-84AF-CAD7BC192804}" sibTransId="{38D14AFD-BFA2-4852-AE0E-B507D44EC5A8}"/>
    <dgm:cxn modelId="{CD67DDF8-1540-4309-94D3-CAEE1BE03461}" type="presOf" srcId="{38E40920-BEBF-4578-BBB9-955792CAF62E}" destId="{5B6C485F-A118-4783-AD98-B5D0294D8F6A}" srcOrd="0" destOrd="0" presId="urn:microsoft.com/office/officeart/2005/8/layout/chevron2"/>
    <dgm:cxn modelId="{95D4E773-46E5-4B98-994D-EA0666E74D95}" srcId="{9031792F-3920-43BA-B92C-4D07FE806B40}" destId="{B59EF706-1C1B-4630-BFA4-8773217A2627}" srcOrd="4" destOrd="0" parTransId="{ED96BF49-A066-4D7F-AD44-6F36210197B0}" sibTransId="{B8FC7E43-BEDF-4E9E-A2A0-00D79E398A12}"/>
    <dgm:cxn modelId="{E52717FD-E9AC-4071-BB34-879E17C75B7A}" type="presOf" srcId="{80B79537-50A7-4EDA-B3F6-EE2D2E814F51}" destId="{D2165142-B23E-4A53-A9D5-3BE880BAD3C7}" srcOrd="0" destOrd="0" presId="urn:microsoft.com/office/officeart/2005/8/layout/chevron2"/>
    <dgm:cxn modelId="{C0ECD639-C878-4540-BEFF-218A137C40F8}" srcId="{D40DFAA6-604F-467F-A60F-16548C893BDA}" destId="{D4D763AE-903D-44BB-872A-0C36F5C4DAB4}" srcOrd="0" destOrd="0" parTransId="{596D5B9D-405F-404A-B2A9-C61AE3AE3E45}" sibTransId="{10A5F56C-CF2B-40E1-831B-EE8EE1752D49}"/>
    <dgm:cxn modelId="{F95EA77A-A077-4EFF-A87A-55496293FEE9}" srcId="{9031792F-3920-43BA-B92C-4D07FE806B40}" destId="{2D176DE8-B3C0-4B41-A228-4B42781CC4BA}" srcOrd="6" destOrd="0" parTransId="{1F8984FF-58C9-495D-80D0-B50AF3CEF0F1}" sibTransId="{203B32CE-D695-4663-A2F4-886B045B3FC6}"/>
    <dgm:cxn modelId="{D2F6ADFC-D285-4D8E-8AE9-16A81139F04B}" type="presOf" srcId="{A3395A90-0EFB-4B24-AFF9-3064C227A801}" destId="{D11AF09F-4CA3-49B6-818E-AD6E0C670258}" srcOrd="0" destOrd="0" presId="urn:microsoft.com/office/officeart/2005/8/layout/chevron2"/>
    <dgm:cxn modelId="{4C270F68-91A7-4147-8664-2173EC3B2733}" srcId="{B59EF706-1C1B-4630-BFA4-8773217A2627}" destId="{AE6F971D-00D7-4CA8-BFF2-B944B0EFC0C1}" srcOrd="0" destOrd="0" parTransId="{9938155C-718C-4F75-8D47-C555B7524C96}" sibTransId="{6FF8AD7D-0765-46DD-843F-1E787B80C2A0}"/>
    <dgm:cxn modelId="{3B0D16E4-8CBA-4911-B6BB-97905FAB06C4}" type="presOf" srcId="{0DE84E60-717D-416E-A8AB-0908362EFF47}" destId="{A4AD00A6-E9A0-4C65-816A-F08418823B0F}" srcOrd="0" destOrd="0" presId="urn:microsoft.com/office/officeart/2005/8/layout/chevron2"/>
    <dgm:cxn modelId="{C25DD233-DE78-4DD0-8B68-B409A7B4ACD2}" type="presOf" srcId="{6B76F9FC-4D8F-44F5-86CE-772AD8534F71}" destId="{73538B27-7CBE-4095-AF13-FFBC27D01FF0}" srcOrd="0" destOrd="0" presId="urn:microsoft.com/office/officeart/2005/8/layout/chevron2"/>
    <dgm:cxn modelId="{732D414F-B6F4-462B-A67C-47994C0ABCC3}" type="presOf" srcId="{2D2F726A-9EE7-4BE1-B722-04108A5D97B2}" destId="{52E7A0E6-2346-4492-9386-919ACA6D0C34}" srcOrd="0" destOrd="0" presId="urn:microsoft.com/office/officeart/2005/8/layout/chevron2"/>
    <dgm:cxn modelId="{48CCA4B7-4ACC-496D-9DA6-EC6C0C56E8F6}" srcId="{9031792F-3920-43BA-B92C-4D07FE806B40}" destId="{03AD8CBD-EFBE-467F-ACEE-F3AD36EB9556}" srcOrd="5" destOrd="0" parTransId="{15FADE00-E07A-41AD-8691-81CC5EAAEF83}" sibTransId="{0DAE9865-260D-4A60-86B6-2F172DE485D0}"/>
    <dgm:cxn modelId="{D3B5EFB7-D825-46F1-AE8D-38ACC3EF0908}" type="presOf" srcId="{AF19FA0C-AED4-4E2C-A967-FDFC0117236E}" destId="{3E7E10F0-2092-4957-BAC4-E0C59C6B0A15}" srcOrd="0" destOrd="0" presId="urn:microsoft.com/office/officeart/2005/8/layout/chevron2"/>
    <dgm:cxn modelId="{0D13EC8D-8BDF-4B84-A8AE-6E308F6CA1CC}" srcId="{76D01512-11F1-4D12-8391-B4D0E7B021CC}" destId="{E544F225-D433-4790-9DA8-E3A232792E15}" srcOrd="0" destOrd="0" parTransId="{6655AC13-3C93-465B-A7E0-C23810595123}" sibTransId="{07F3BB99-648F-4F93-8AA8-A1E03B7160B7}"/>
    <dgm:cxn modelId="{5801C6FA-1D09-40C1-8980-F188579C9EF5}" type="presOf" srcId="{D40DFAA6-604F-467F-A60F-16548C893BDA}" destId="{3F4283B6-EC9F-4CE8-945F-B0518C5A8D34}" srcOrd="0" destOrd="0" presId="urn:microsoft.com/office/officeart/2005/8/layout/chevron2"/>
    <dgm:cxn modelId="{9AF71B3B-0AE4-402D-8399-6A1833497A03}" srcId="{AF19FA0C-AED4-4E2C-A967-FDFC0117236E}" destId="{BCD94E17-CCC9-4D04-8866-55D0907663FA}" srcOrd="0" destOrd="0" parTransId="{268EE08B-7309-4B94-B90E-98507AE4E045}" sibTransId="{2C9B8090-0558-42F8-99A6-2655A34D7DD1}"/>
    <dgm:cxn modelId="{581A9058-D8A0-4904-9177-796D558433E4}" type="presOf" srcId="{2D176DE8-B3C0-4B41-A228-4B42781CC4BA}" destId="{1479D5AD-0E78-44AB-8CE6-75537E331F30}" srcOrd="0" destOrd="0" presId="urn:microsoft.com/office/officeart/2005/8/layout/chevron2"/>
    <dgm:cxn modelId="{F7691524-1E0C-4A3D-AB62-5F3C5FE71ACF}" srcId="{03AD8CBD-EFBE-467F-ACEE-F3AD36EB9556}" destId="{B2CEE88A-F964-41A2-9BC1-5F2386CE3FB0}" srcOrd="0" destOrd="0" parTransId="{44EBB721-1784-44A9-967A-BA782A3AAFEC}" sibTransId="{A40D110F-B18A-4516-B7EF-A2EFBE49FB72}"/>
    <dgm:cxn modelId="{EC097E8F-8590-4EF1-B033-41F84C1617DD}" type="presOf" srcId="{E544F225-D433-4790-9DA8-E3A232792E15}" destId="{507CF961-C9E6-4F5C-9377-CCFA8645AEA5}" srcOrd="0" destOrd="0" presId="urn:microsoft.com/office/officeart/2005/8/layout/chevron2"/>
    <dgm:cxn modelId="{0AD61A2A-3AF4-45FF-A064-435DFE585CF9}" type="presOf" srcId="{AE6F971D-00D7-4CA8-BFF2-B944B0EFC0C1}" destId="{C55CAD48-5F0A-4F43-956F-55028C00EBF9}" srcOrd="0" destOrd="0" presId="urn:microsoft.com/office/officeart/2005/8/layout/chevron2"/>
    <dgm:cxn modelId="{BE4ADC05-F9CA-480B-B733-8C05537A040D}" type="presOf" srcId="{B59EF706-1C1B-4630-BFA4-8773217A2627}" destId="{8446F470-A00F-4E35-852D-5DE58BD3810F}" srcOrd="0" destOrd="0" presId="urn:microsoft.com/office/officeart/2005/8/layout/chevron2"/>
    <dgm:cxn modelId="{476284B8-4E01-4512-B947-5AF1149E0162}" srcId="{80B79537-50A7-4EDA-B3F6-EE2D2E814F51}" destId="{2D2F726A-9EE7-4BE1-B722-04108A5D97B2}" srcOrd="0" destOrd="0" parTransId="{C64A642F-6779-4E91-8B25-44DE041FC716}" sibTransId="{2B0F821E-AC31-46CA-8EDC-D0B4A9CAA558}"/>
    <dgm:cxn modelId="{48B19702-28B6-4124-9E68-C031FBFFDBFB}" type="presOf" srcId="{9031792F-3920-43BA-B92C-4D07FE806B40}" destId="{322FFC75-5890-453B-9372-1F263CA48810}" srcOrd="0" destOrd="0" presId="urn:microsoft.com/office/officeart/2005/8/layout/chevron2"/>
    <dgm:cxn modelId="{B7FF0BCA-8958-432A-BFA8-878A34019CE2}" type="presOf" srcId="{D4D763AE-903D-44BB-872A-0C36F5C4DAB4}" destId="{9C6897F1-4616-46CD-86E9-4E2E9E29A2A0}" srcOrd="0" destOrd="0" presId="urn:microsoft.com/office/officeart/2005/8/layout/chevron2"/>
    <dgm:cxn modelId="{AE9DCA34-3D54-4AF0-B541-10070D9375A0}" type="presOf" srcId="{B2CEE88A-F964-41A2-9BC1-5F2386CE3FB0}" destId="{1C36A1B5-2D3E-43E8-A3CA-FD4BDC656144}" srcOrd="0" destOrd="0" presId="urn:microsoft.com/office/officeart/2005/8/layout/chevron2"/>
    <dgm:cxn modelId="{65D5744D-C5C8-410C-864A-10E3694F8633}" srcId="{9031792F-3920-43BA-B92C-4D07FE806B40}" destId="{76D01512-11F1-4D12-8391-B4D0E7B021CC}" srcOrd="0" destOrd="0" parTransId="{BE4B0075-767F-44A6-8836-BA32F79018EA}" sibTransId="{5A49402A-458A-4630-A0D8-4461DE00671E}"/>
    <dgm:cxn modelId="{94187784-D488-4CD9-938F-0066E68BD725}" srcId="{2D176DE8-B3C0-4B41-A228-4B42781CC4BA}" destId="{6B76F9FC-4D8F-44F5-86CE-772AD8534F71}" srcOrd="0" destOrd="0" parTransId="{E606BF35-3FB2-40D0-A1D6-8B91ACBDD9D7}" sibTransId="{8037E06E-5244-4D4A-BAE8-5EDEC959E504}"/>
    <dgm:cxn modelId="{D36A9E1B-91DD-4AF2-A0EA-24122953F989}" srcId="{9031792F-3920-43BA-B92C-4D07FE806B40}" destId="{D40DFAA6-604F-467F-A60F-16548C893BDA}" srcOrd="8" destOrd="0" parTransId="{525A5E6D-5770-4C7D-B2AC-647BE1F0E41E}" sibTransId="{17D1AC4B-0B26-4C4F-A173-08A24ED11C3F}"/>
    <dgm:cxn modelId="{80644062-43E1-4692-9192-5F63D93C6127}" type="presOf" srcId="{EF278E5B-F46A-4E5B-A2BC-12BB4CF9CA9D}" destId="{B01A4AAE-E4B9-4018-96AE-D94520F718FA}" srcOrd="0" destOrd="0" presId="urn:microsoft.com/office/officeart/2005/8/layout/chevron2"/>
    <dgm:cxn modelId="{882124BD-664E-46DE-B9C5-F169128F2727}" srcId="{9031792F-3920-43BA-B92C-4D07FE806B40}" destId="{EF278E5B-F46A-4E5B-A2BC-12BB4CF9CA9D}" srcOrd="2" destOrd="0" parTransId="{E6C6FFDF-C7A3-4B98-87F9-E450E7A51711}" sibTransId="{17A3AFDE-9736-47F9-BBE0-A431EFC19B6B}"/>
    <dgm:cxn modelId="{CAB97597-9724-4226-974A-44C356F97F8B}" type="presParOf" srcId="{322FFC75-5890-453B-9372-1F263CA48810}" destId="{4D0F514C-FA59-408B-8A49-5660B63DA6F7}" srcOrd="0" destOrd="0" presId="urn:microsoft.com/office/officeart/2005/8/layout/chevron2"/>
    <dgm:cxn modelId="{D09A35F0-B971-4C7C-B63D-2A5FBCD283BC}" type="presParOf" srcId="{4D0F514C-FA59-408B-8A49-5660B63DA6F7}" destId="{331FE6D0-6801-47DC-A869-7750BB83D373}" srcOrd="0" destOrd="0" presId="urn:microsoft.com/office/officeart/2005/8/layout/chevron2"/>
    <dgm:cxn modelId="{B58DFDE7-DBAD-458D-AA0F-0F689BD98AE3}" type="presParOf" srcId="{4D0F514C-FA59-408B-8A49-5660B63DA6F7}" destId="{507CF961-C9E6-4F5C-9377-CCFA8645AEA5}" srcOrd="1" destOrd="0" presId="urn:microsoft.com/office/officeart/2005/8/layout/chevron2"/>
    <dgm:cxn modelId="{1CBD59A9-46BD-44FE-91FA-6BCF01FB7AA9}" type="presParOf" srcId="{322FFC75-5890-453B-9372-1F263CA48810}" destId="{78B9B3C9-85EB-45B9-9638-1A8314C8A239}" srcOrd="1" destOrd="0" presId="urn:microsoft.com/office/officeart/2005/8/layout/chevron2"/>
    <dgm:cxn modelId="{83F34AB9-331D-450A-9F4C-4077EB4E81B0}" type="presParOf" srcId="{322FFC75-5890-453B-9372-1F263CA48810}" destId="{C4CC5461-9DF1-4871-B1C7-EA10085D2C44}" srcOrd="2" destOrd="0" presId="urn:microsoft.com/office/officeart/2005/8/layout/chevron2"/>
    <dgm:cxn modelId="{39F64C4E-08AD-4848-9B11-B63A4107EC2A}" type="presParOf" srcId="{C4CC5461-9DF1-4871-B1C7-EA10085D2C44}" destId="{3E7E10F0-2092-4957-BAC4-E0C59C6B0A15}" srcOrd="0" destOrd="0" presId="urn:microsoft.com/office/officeart/2005/8/layout/chevron2"/>
    <dgm:cxn modelId="{DBB854D5-2392-4B37-8BF0-9FC8DEA4B0B9}" type="presParOf" srcId="{C4CC5461-9DF1-4871-B1C7-EA10085D2C44}" destId="{B5210DA5-3F6E-4D05-B5F4-FD010A0462CD}" srcOrd="1" destOrd="0" presId="urn:microsoft.com/office/officeart/2005/8/layout/chevron2"/>
    <dgm:cxn modelId="{F7B17473-D52D-44C2-983D-83722B1BDB26}" type="presParOf" srcId="{322FFC75-5890-453B-9372-1F263CA48810}" destId="{D2CF2CC6-B430-4315-9EF0-5D75D334B787}" srcOrd="3" destOrd="0" presId="urn:microsoft.com/office/officeart/2005/8/layout/chevron2"/>
    <dgm:cxn modelId="{D75BD1A6-803F-402C-9BC3-B6E627AF6589}" type="presParOf" srcId="{322FFC75-5890-453B-9372-1F263CA48810}" destId="{48916F53-8F76-4E4A-9CF5-BB425F98A9A8}" srcOrd="4" destOrd="0" presId="urn:microsoft.com/office/officeart/2005/8/layout/chevron2"/>
    <dgm:cxn modelId="{51B12E28-A52C-4F25-B57B-BF7BF6AFCBC0}" type="presParOf" srcId="{48916F53-8F76-4E4A-9CF5-BB425F98A9A8}" destId="{B01A4AAE-E4B9-4018-96AE-D94520F718FA}" srcOrd="0" destOrd="0" presId="urn:microsoft.com/office/officeart/2005/8/layout/chevron2"/>
    <dgm:cxn modelId="{9D13F7E1-8164-46ED-8F44-74AFFA5155AE}" type="presParOf" srcId="{48916F53-8F76-4E4A-9CF5-BB425F98A9A8}" destId="{5B6C485F-A118-4783-AD98-B5D0294D8F6A}" srcOrd="1" destOrd="0" presId="urn:microsoft.com/office/officeart/2005/8/layout/chevron2"/>
    <dgm:cxn modelId="{8E9C8A19-9A60-4AAA-A9DB-C459F091F13D}" type="presParOf" srcId="{322FFC75-5890-453B-9372-1F263CA48810}" destId="{ECCD0E7D-D42E-44AF-B331-22ADBB893F62}" srcOrd="5" destOrd="0" presId="urn:microsoft.com/office/officeart/2005/8/layout/chevron2"/>
    <dgm:cxn modelId="{4A6A097E-66B6-4E59-9B84-2BE50DDD8B84}" type="presParOf" srcId="{322FFC75-5890-453B-9372-1F263CA48810}" destId="{49389CCF-F47C-461E-B27C-3F1B18E80232}" srcOrd="6" destOrd="0" presId="urn:microsoft.com/office/officeart/2005/8/layout/chevron2"/>
    <dgm:cxn modelId="{FBC9D549-5D80-409C-AA70-8F0897DF96F0}" type="presParOf" srcId="{49389CCF-F47C-461E-B27C-3F1B18E80232}" destId="{D11AF09F-4CA3-49B6-818E-AD6E0C670258}" srcOrd="0" destOrd="0" presId="urn:microsoft.com/office/officeart/2005/8/layout/chevron2"/>
    <dgm:cxn modelId="{B183717B-ED1C-46B7-82C3-EA5A353BB415}" type="presParOf" srcId="{49389CCF-F47C-461E-B27C-3F1B18E80232}" destId="{A4AD00A6-E9A0-4C65-816A-F08418823B0F}" srcOrd="1" destOrd="0" presId="urn:microsoft.com/office/officeart/2005/8/layout/chevron2"/>
    <dgm:cxn modelId="{5CC1EFCD-0D1D-4543-8E21-E08E11B1F7ED}" type="presParOf" srcId="{322FFC75-5890-453B-9372-1F263CA48810}" destId="{21413640-2540-4AA5-B32F-4D325E7CBC1B}" srcOrd="7" destOrd="0" presId="urn:microsoft.com/office/officeart/2005/8/layout/chevron2"/>
    <dgm:cxn modelId="{4DCAFD50-8027-438A-ACB1-4601E3ED7884}" type="presParOf" srcId="{322FFC75-5890-453B-9372-1F263CA48810}" destId="{FC8DA35D-89BC-4C9C-AE6D-AF13652E46BA}" srcOrd="8" destOrd="0" presId="urn:microsoft.com/office/officeart/2005/8/layout/chevron2"/>
    <dgm:cxn modelId="{E624F079-9378-4463-841A-363D6C69890C}" type="presParOf" srcId="{FC8DA35D-89BC-4C9C-AE6D-AF13652E46BA}" destId="{8446F470-A00F-4E35-852D-5DE58BD3810F}" srcOrd="0" destOrd="0" presId="urn:microsoft.com/office/officeart/2005/8/layout/chevron2"/>
    <dgm:cxn modelId="{8F1F830A-BDB5-495B-B3CF-17A3A4AF12B4}" type="presParOf" srcId="{FC8DA35D-89BC-4C9C-AE6D-AF13652E46BA}" destId="{C55CAD48-5F0A-4F43-956F-55028C00EBF9}" srcOrd="1" destOrd="0" presId="urn:microsoft.com/office/officeart/2005/8/layout/chevron2"/>
    <dgm:cxn modelId="{CAAD1E1C-8065-4812-9170-EDC55A9A7FAB}" type="presParOf" srcId="{322FFC75-5890-453B-9372-1F263CA48810}" destId="{EFB72A03-9420-449B-A020-9190A1458EFB}" srcOrd="9" destOrd="0" presId="urn:microsoft.com/office/officeart/2005/8/layout/chevron2"/>
    <dgm:cxn modelId="{51D4CC13-6A48-47CA-A0B1-A1D9DC4CA3B1}" type="presParOf" srcId="{322FFC75-5890-453B-9372-1F263CA48810}" destId="{2E18BD28-E359-4D1D-8970-7450ED21E85C}" srcOrd="10" destOrd="0" presId="urn:microsoft.com/office/officeart/2005/8/layout/chevron2"/>
    <dgm:cxn modelId="{3A96B1B9-3002-47B7-A77B-14A3027D11D0}" type="presParOf" srcId="{2E18BD28-E359-4D1D-8970-7450ED21E85C}" destId="{5CDB835B-9D4A-4D53-81E9-B55A00CA5F69}" srcOrd="0" destOrd="0" presId="urn:microsoft.com/office/officeart/2005/8/layout/chevron2"/>
    <dgm:cxn modelId="{349F5C52-0684-440B-B85A-550C29301505}" type="presParOf" srcId="{2E18BD28-E359-4D1D-8970-7450ED21E85C}" destId="{1C36A1B5-2D3E-43E8-A3CA-FD4BDC656144}" srcOrd="1" destOrd="0" presId="urn:microsoft.com/office/officeart/2005/8/layout/chevron2"/>
    <dgm:cxn modelId="{C53680F4-B107-4EB8-A3A0-445BCE4DF085}" type="presParOf" srcId="{322FFC75-5890-453B-9372-1F263CA48810}" destId="{2C1E33E1-6146-49A4-AA7C-DFEACA1A6770}" srcOrd="11" destOrd="0" presId="urn:microsoft.com/office/officeart/2005/8/layout/chevron2"/>
    <dgm:cxn modelId="{F638AE92-AA0F-4E87-89B5-54CE1BFBCB0E}" type="presParOf" srcId="{322FFC75-5890-453B-9372-1F263CA48810}" destId="{F2CEDA93-B973-49B5-ABEC-4F02B1B23090}" srcOrd="12" destOrd="0" presId="urn:microsoft.com/office/officeart/2005/8/layout/chevron2"/>
    <dgm:cxn modelId="{B689A2E9-D485-4E60-949A-DB8B9D3B9A21}" type="presParOf" srcId="{F2CEDA93-B973-49B5-ABEC-4F02B1B23090}" destId="{1479D5AD-0E78-44AB-8CE6-75537E331F30}" srcOrd="0" destOrd="0" presId="urn:microsoft.com/office/officeart/2005/8/layout/chevron2"/>
    <dgm:cxn modelId="{07D81099-826B-4470-8FCB-81298F4B6960}" type="presParOf" srcId="{F2CEDA93-B973-49B5-ABEC-4F02B1B23090}" destId="{73538B27-7CBE-4095-AF13-FFBC27D01FF0}" srcOrd="1" destOrd="0" presId="urn:microsoft.com/office/officeart/2005/8/layout/chevron2"/>
    <dgm:cxn modelId="{996A77D5-3B0F-4CA2-80E0-997BBADDE2D6}" type="presParOf" srcId="{322FFC75-5890-453B-9372-1F263CA48810}" destId="{EBCBE301-7A19-499B-AEBA-D7E87B2F7945}" srcOrd="13" destOrd="0" presId="urn:microsoft.com/office/officeart/2005/8/layout/chevron2"/>
    <dgm:cxn modelId="{AC252478-42DF-49BF-BAB7-963C25230CE2}" type="presParOf" srcId="{322FFC75-5890-453B-9372-1F263CA48810}" destId="{F92FBCEF-944A-45FC-85DD-DFB80291B922}" srcOrd="14" destOrd="0" presId="urn:microsoft.com/office/officeart/2005/8/layout/chevron2"/>
    <dgm:cxn modelId="{3DF94249-6CFF-4226-8C9B-4093BC30687F}" type="presParOf" srcId="{F92FBCEF-944A-45FC-85DD-DFB80291B922}" destId="{D2165142-B23E-4A53-A9D5-3BE880BAD3C7}" srcOrd="0" destOrd="0" presId="urn:microsoft.com/office/officeart/2005/8/layout/chevron2"/>
    <dgm:cxn modelId="{F3ED3FEA-7F23-4C4D-8880-9778FAD7D63E}" type="presParOf" srcId="{F92FBCEF-944A-45FC-85DD-DFB80291B922}" destId="{52E7A0E6-2346-4492-9386-919ACA6D0C34}" srcOrd="1" destOrd="0" presId="urn:microsoft.com/office/officeart/2005/8/layout/chevron2"/>
    <dgm:cxn modelId="{0090B0DB-E0C3-45F3-AB7E-CC60AB1A3F0A}" type="presParOf" srcId="{322FFC75-5890-453B-9372-1F263CA48810}" destId="{A483F1FB-9D2F-4CAA-ABB6-A0CD891C18C3}" srcOrd="15" destOrd="0" presId="urn:microsoft.com/office/officeart/2005/8/layout/chevron2"/>
    <dgm:cxn modelId="{201C03EB-1FAF-4E25-B38E-771100DAD248}" type="presParOf" srcId="{322FFC75-5890-453B-9372-1F263CA48810}" destId="{90415584-EEDB-4D79-9080-85C19BD4531E}" srcOrd="16" destOrd="0" presId="urn:microsoft.com/office/officeart/2005/8/layout/chevron2"/>
    <dgm:cxn modelId="{01C79230-388C-4CBF-8CB9-BD68AB36C837}" type="presParOf" srcId="{90415584-EEDB-4D79-9080-85C19BD4531E}" destId="{3F4283B6-EC9F-4CE8-945F-B0518C5A8D34}" srcOrd="0" destOrd="0" presId="urn:microsoft.com/office/officeart/2005/8/layout/chevron2"/>
    <dgm:cxn modelId="{E6D2371A-4469-4B09-A12F-C3C0FCFCF96A}" type="presParOf" srcId="{90415584-EEDB-4D79-9080-85C19BD4531E}" destId="{9C6897F1-4616-46CD-86E9-4E2E9E29A2A0}" srcOrd="1" destOrd="0" presId="urn:microsoft.com/office/officeart/2005/8/layout/chevron2"/>
  </dgm:cxnLst>
  <dgm:bg>
    <a:solidFill>
      <a:schemeClr val="tx2">
        <a:lumMod val="75000"/>
      </a:schemeClr>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06E1E96-1C40-46A7-A8DB-A88ACF18E372}"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E2072BB6-F4A4-4BA5-8B82-15DE7DB5C80E}">
      <dgm:prSet phldrT="[Text]" custT="1"/>
      <dgm:spPr>
        <a:solidFill>
          <a:schemeClr val="accent2"/>
        </a:solidFill>
      </dgm:spPr>
      <dgm:t>
        <a:bodyPr/>
        <a:lstStyle/>
        <a:p>
          <a:r>
            <a:rPr lang="en-US" sz="1800" dirty="0" smtClean="0">
              <a:solidFill>
                <a:schemeClr val="tx1"/>
              </a:solidFill>
              <a:latin typeface="EYInterstate" panose="02000503020000020004" pitchFamily="2" charset="0"/>
            </a:rPr>
            <a:t>Losses</a:t>
          </a:r>
        </a:p>
      </dgm:t>
    </dgm:pt>
    <dgm:pt modelId="{B5E170CA-ABBD-4CBC-84C3-FAA0C497E7B9}" type="parTrans" cxnId="{0F700607-C1C2-4A78-B54F-07181D990D58}">
      <dgm:prSet/>
      <dgm:spPr/>
      <dgm:t>
        <a:bodyPr/>
        <a:lstStyle/>
        <a:p>
          <a:endParaRPr lang="en-US"/>
        </a:p>
      </dgm:t>
    </dgm:pt>
    <dgm:pt modelId="{C70B8E91-900E-4D22-8F92-8019EC5BE07B}" type="sibTrans" cxnId="{0F700607-C1C2-4A78-B54F-07181D990D58}">
      <dgm:prSet/>
      <dgm:spPr/>
      <dgm:t>
        <a:bodyPr/>
        <a:lstStyle/>
        <a:p>
          <a:endParaRPr lang="en-US"/>
        </a:p>
      </dgm:t>
    </dgm:pt>
    <dgm:pt modelId="{440ED493-0DD1-4615-A123-ACB2A03A4FF3}">
      <dgm:prSet phldrT="[Text]" custT="1"/>
      <dgm:spPr/>
      <dgm:t>
        <a:bodyPr/>
        <a:lstStyle/>
        <a:p>
          <a:endParaRPr lang="en-US" sz="1100" dirty="0"/>
        </a:p>
      </dgm:t>
    </dgm:pt>
    <dgm:pt modelId="{32FDCBAD-A835-4E5D-AC65-253471B59C32}" type="parTrans" cxnId="{9C8E2C9F-D588-49A9-A60D-27F3E799DDC1}">
      <dgm:prSet/>
      <dgm:spPr/>
      <dgm:t>
        <a:bodyPr/>
        <a:lstStyle/>
        <a:p>
          <a:endParaRPr lang="en-US"/>
        </a:p>
      </dgm:t>
    </dgm:pt>
    <dgm:pt modelId="{A50A3C73-A332-42B1-B072-F1725EA54B9B}" type="sibTrans" cxnId="{9C8E2C9F-D588-49A9-A60D-27F3E799DDC1}">
      <dgm:prSet/>
      <dgm:spPr/>
      <dgm:t>
        <a:bodyPr/>
        <a:lstStyle/>
        <a:p>
          <a:endParaRPr lang="en-US"/>
        </a:p>
      </dgm:t>
    </dgm:pt>
    <dgm:pt modelId="{F63990FC-5545-4A90-B31E-E5D5A0310B36}">
      <dgm:prSet phldrT="[Text]" custT="1"/>
      <dgm:spPr>
        <a:blipFill rotWithShape="0">
          <a:blip xmlns:r="http://schemas.openxmlformats.org/officeDocument/2006/relationships" r:embed="rId1"/>
          <a:stretch>
            <a:fillRect/>
          </a:stretch>
        </a:blipFill>
      </dgm:spPr>
      <dgm:t>
        <a:bodyPr/>
        <a:lstStyle/>
        <a:p>
          <a:endParaRPr lang="en-US" sz="1100" dirty="0">
            <a:solidFill>
              <a:schemeClr val="tx1"/>
            </a:solidFill>
          </a:endParaRPr>
        </a:p>
      </dgm:t>
    </dgm:pt>
    <dgm:pt modelId="{3CCECE8D-C6ED-497C-AFFB-5953BF2AFC52}" type="sibTrans" cxnId="{ED03C281-38EF-432D-8974-CC4CAE4CCA3C}">
      <dgm:prSet/>
      <dgm:spPr/>
      <dgm:t>
        <a:bodyPr/>
        <a:lstStyle/>
        <a:p>
          <a:endParaRPr lang="en-US"/>
        </a:p>
      </dgm:t>
    </dgm:pt>
    <dgm:pt modelId="{CD24A427-C8E6-4132-AC5A-4755000DA003}" type="parTrans" cxnId="{ED03C281-38EF-432D-8974-CC4CAE4CCA3C}">
      <dgm:prSet/>
      <dgm:spPr/>
      <dgm:t>
        <a:bodyPr/>
        <a:lstStyle/>
        <a:p>
          <a:endParaRPr lang="en-US"/>
        </a:p>
      </dgm:t>
    </dgm:pt>
    <dgm:pt modelId="{EECB7164-1DD1-4150-B9A9-5026347E100C}" type="pres">
      <dgm:prSet presAssocID="{A06E1E96-1C40-46A7-A8DB-A88ACF18E372}" presName="Name0" presStyleCnt="0">
        <dgm:presLayoutVars>
          <dgm:chMax/>
          <dgm:chPref val="3"/>
          <dgm:dir/>
          <dgm:animOne val="branch"/>
          <dgm:animLvl val="lvl"/>
        </dgm:presLayoutVars>
      </dgm:prSet>
      <dgm:spPr/>
      <dgm:t>
        <a:bodyPr/>
        <a:lstStyle/>
        <a:p>
          <a:endParaRPr lang="en-GB"/>
        </a:p>
      </dgm:t>
    </dgm:pt>
    <dgm:pt modelId="{DB2222E6-EFD7-4CB8-B946-65955577E2B6}" type="pres">
      <dgm:prSet presAssocID="{E2072BB6-F4A4-4BA5-8B82-15DE7DB5C80E}" presName="composite" presStyleCnt="0"/>
      <dgm:spPr/>
    </dgm:pt>
    <dgm:pt modelId="{9222590A-5DCA-47E8-93C8-71F3EB753126}" type="pres">
      <dgm:prSet presAssocID="{E2072BB6-F4A4-4BA5-8B82-15DE7DB5C80E}" presName="FirstChild" presStyleLbl="revTx" presStyleIdx="0" presStyleCnt="2">
        <dgm:presLayoutVars>
          <dgm:chMax val="0"/>
          <dgm:chPref val="0"/>
          <dgm:bulletEnabled val="1"/>
        </dgm:presLayoutVars>
      </dgm:prSet>
      <dgm:spPr/>
      <dgm:t>
        <a:bodyPr/>
        <a:lstStyle/>
        <a:p>
          <a:endParaRPr lang="en-US"/>
        </a:p>
      </dgm:t>
    </dgm:pt>
    <dgm:pt modelId="{51A3BA3C-13B9-4529-8940-D96365BBB9C5}" type="pres">
      <dgm:prSet presAssocID="{E2072BB6-F4A4-4BA5-8B82-15DE7DB5C80E}" presName="Parent" presStyleLbl="alignNode1" presStyleIdx="0" presStyleCnt="1" custScaleX="189237" custScaleY="64107" custLinFactNeighborX="26983" custLinFactNeighborY="-15451">
        <dgm:presLayoutVars>
          <dgm:chMax val="3"/>
          <dgm:chPref val="3"/>
          <dgm:bulletEnabled val="1"/>
        </dgm:presLayoutVars>
      </dgm:prSet>
      <dgm:spPr/>
      <dgm:t>
        <a:bodyPr/>
        <a:lstStyle/>
        <a:p>
          <a:endParaRPr lang="en-US"/>
        </a:p>
      </dgm:t>
    </dgm:pt>
    <dgm:pt modelId="{5F3438CF-B803-4B7C-9AFC-B5F1A6ECC3BB}" type="pres">
      <dgm:prSet presAssocID="{E2072BB6-F4A4-4BA5-8B82-15DE7DB5C80E}" presName="Accent" presStyleLbl="parChTrans1D1" presStyleIdx="0" presStyleCnt="1" custLinFactNeighborX="-6215" custLinFactNeighborY="-28222"/>
      <dgm:spPr/>
    </dgm:pt>
    <dgm:pt modelId="{B206C388-8629-4BF0-919C-CF874D73310B}" type="pres">
      <dgm:prSet presAssocID="{E2072BB6-F4A4-4BA5-8B82-15DE7DB5C80E}" presName="Child" presStyleLbl="revTx" presStyleIdx="1" presStyleCnt="2" custScaleY="140238">
        <dgm:presLayoutVars>
          <dgm:chMax val="0"/>
          <dgm:chPref val="0"/>
          <dgm:bulletEnabled val="1"/>
        </dgm:presLayoutVars>
      </dgm:prSet>
      <dgm:spPr/>
      <dgm:t>
        <a:bodyPr/>
        <a:lstStyle/>
        <a:p>
          <a:endParaRPr lang="en-US"/>
        </a:p>
      </dgm:t>
    </dgm:pt>
  </dgm:ptLst>
  <dgm:cxnLst>
    <dgm:cxn modelId="{1C4689C2-15BA-40CE-9D30-966CD11D36BA}" type="presOf" srcId="{F63990FC-5545-4A90-B31E-E5D5A0310B36}" destId="{B206C388-8629-4BF0-919C-CF874D73310B}" srcOrd="0" destOrd="0" presId="urn:microsoft.com/office/officeart/2011/layout/TabList"/>
    <dgm:cxn modelId="{ED03C281-38EF-432D-8974-CC4CAE4CCA3C}" srcId="{E2072BB6-F4A4-4BA5-8B82-15DE7DB5C80E}" destId="{F63990FC-5545-4A90-B31E-E5D5A0310B36}" srcOrd="1" destOrd="0" parTransId="{CD24A427-C8E6-4132-AC5A-4755000DA003}" sibTransId="{3CCECE8D-C6ED-497C-AFFB-5953BF2AFC52}"/>
    <dgm:cxn modelId="{D6D1A097-8997-4D45-AA5C-F294B5B71C6C}" type="presOf" srcId="{A06E1E96-1C40-46A7-A8DB-A88ACF18E372}" destId="{EECB7164-1DD1-4150-B9A9-5026347E100C}" srcOrd="0" destOrd="0" presId="urn:microsoft.com/office/officeart/2011/layout/TabList"/>
    <dgm:cxn modelId="{F7545CAC-2C16-4785-AE03-F95DB1AB3168}" type="presOf" srcId="{E2072BB6-F4A4-4BA5-8B82-15DE7DB5C80E}" destId="{51A3BA3C-13B9-4529-8940-D96365BBB9C5}" srcOrd="0" destOrd="0" presId="urn:microsoft.com/office/officeart/2011/layout/TabList"/>
    <dgm:cxn modelId="{0F700607-C1C2-4A78-B54F-07181D990D58}" srcId="{A06E1E96-1C40-46A7-A8DB-A88ACF18E372}" destId="{E2072BB6-F4A4-4BA5-8B82-15DE7DB5C80E}" srcOrd="0" destOrd="0" parTransId="{B5E170CA-ABBD-4CBC-84C3-FAA0C497E7B9}" sibTransId="{C70B8E91-900E-4D22-8F92-8019EC5BE07B}"/>
    <dgm:cxn modelId="{9C8E2C9F-D588-49A9-A60D-27F3E799DDC1}" srcId="{E2072BB6-F4A4-4BA5-8B82-15DE7DB5C80E}" destId="{440ED493-0DD1-4615-A123-ACB2A03A4FF3}" srcOrd="0" destOrd="0" parTransId="{32FDCBAD-A835-4E5D-AC65-253471B59C32}" sibTransId="{A50A3C73-A332-42B1-B072-F1725EA54B9B}"/>
    <dgm:cxn modelId="{2447358C-2F7E-4B9C-8E7A-860123191DC8}" type="presOf" srcId="{440ED493-0DD1-4615-A123-ACB2A03A4FF3}" destId="{9222590A-5DCA-47E8-93C8-71F3EB753126}" srcOrd="0" destOrd="0" presId="urn:microsoft.com/office/officeart/2011/layout/TabList"/>
    <dgm:cxn modelId="{44BA0B21-F451-48E8-A64E-528C7B0BD194}" type="presParOf" srcId="{EECB7164-1DD1-4150-B9A9-5026347E100C}" destId="{DB2222E6-EFD7-4CB8-B946-65955577E2B6}" srcOrd="0" destOrd="0" presId="urn:microsoft.com/office/officeart/2011/layout/TabList"/>
    <dgm:cxn modelId="{EC9D47A0-0F0A-4722-BC11-ABDF3B2A2FC0}" type="presParOf" srcId="{DB2222E6-EFD7-4CB8-B946-65955577E2B6}" destId="{9222590A-5DCA-47E8-93C8-71F3EB753126}" srcOrd="0" destOrd="0" presId="urn:microsoft.com/office/officeart/2011/layout/TabList"/>
    <dgm:cxn modelId="{47075335-2DD0-4783-A34B-21DAE7CF72E7}" type="presParOf" srcId="{DB2222E6-EFD7-4CB8-B946-65955577E2B6}" destId="{51A3BA3C-13B9-4529-8940-D96365BBB9C5}" srcOrd="1" destOrd="0" presId="urn:microsoft.com/office/officeart/2011/layout/TabList"/>
    <dgm:cxn modelId="{EF82FE3C-757E-49EF-BB91-E431464E9DE5}" type="presParOf" srcId="{DB2222E6-EFD7-4CB8-B946-65955577E2B6}" destId="{5F3438CF-B803-4B7C-9AFC-B5F1A6ECC3BB}" srcOrd="2" destOrd="0" presId="urn:microsoft.com/office/officeart/2011/layout/TabList"/>
    <dgm:cxn modelId="{AC372EBD-7DEA-4095-860E-EFECEB849537}" type="presParOf" srcId="{EECB7164-1DD1-4150-B9A9-5026347E100C}" destId="{B206C388-8629-4BF0-919C-CF874D73310B}" srcOrd="1"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06E1E96-1C40-46A7-A8DB-A88ACF18E372}"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E2072BB6-F4A4-4BA5-8B82-15DE7DB5C80E}">
      <dgm:prSet phldrT="[Text]" custT="1"/>
      <dgm:spPr>
        <a:solidFill>
          <a:schemeClr val="accent2"/>
        </a:solidFill>
      </dgm:spPr>
      <dgm:t>
        <a:bodyPr/>
        <a:lstStyle/>
        <a:p>
          <a:r>
            <a:rPr lang="en-US" sz="1800" dirty="0" smtClean="0">
              <a:solidFill>
                <a:schemeClr val="tx1"/>
              </a:solidFill>
              <a:latin typeface="EYInterstate" panose="02000503020000020004" pitchFamily="2" charset="0"/>
            </a:rPr>
            <a:t>Tax Rates</a:t>
          </a:r>
        </a:p>
      </dgm:t>
    </dgm:pt>
    <dgm:pt modelId="{B5E170CA-ABBD-4CBC-84C3-FAA0C497E7B9}" type="parTrans" cxnId="{0F700607-C1C2-4A78-B54F-07181D990D58}">
      <dgm:prSet/>
      <dgm:spPr/>
      <dgm:t>
        <a:bodyPr/>
        <a:lstStyle/>
        <a:p>
          <a:endParaRPr lang="en-US"/>
        </a:p>
      </dgm:t>
    </dgm:pt>
    <dgm:pt modelId="{C70B8E91-900E-4D22-8F92-8019EC5BE07B}" type="sibTrans" cxnId="{0F700607-C1C2-4A78-B54F-07181D990D58}">
      <dgm:prSet/>
      <dgm:spPr/>
      <dgm:t>
        <a:bodyPr/>
        <a:lstStyle/>
        <a:p>
          <a:endParaRPr lang="en-US"/>
        </a:p>
      </dgm:t>
    </dgm:pt>
    <dgm:pt modelId="{440ED493-0DD1-4615-A123-ACB2A03A4FF3}">
      <dgm:prSet phldrT="[Text]" custT="1"/>
      <dgm:spPr/>
      <dgm:t>
        <a:bodyPr/>
        <a:lstStyle/>
        <a:p>
          <a:endParaRPr lang="en-US" sz="1100" dirty="0"/>
        </a:p>
      </dgm:t>
    </dgm:pt>
    <dgm:pt modelId="{32FDCBAD-A835-4E5D-AC65-253471B59C32}" type="parTrans" cxnId="{9C8E2C9F-D588-49A9-A60D-27F3E799DDC1}">
      <dgm:prSet/>
      <dgm:spPr/>
      <dgm:t>
        <a:bodyPr/>
        <a:lstStyle/>
        <a:p>
          <a:endParaRPr lang="en-US"/>
        </a:p>
      </dgm:t>
    </dgm:pt>
    <dgm:pt modelId="{A50A3C73-A332-42B1-B072-F1725EA54B9B}" type="sibTrans" cxnId="{9C8E2C9F-D588-49A9-A60D-27F3E799DDC1}">
      <dgm:prSet/>
      <dgm:spPr/>
      <dgm:t>
        <a:bodyPr/>
        <a:lstStyle/>
        <a:p>
          <a:endParaRPr lang="en-US"/>
        </a:p>
      </dgm:t>
    </dgm:pt>
    <dgm:pt modelId="{F63990FC-5545-4A90-B31E-E5D5A0310B36}">
      <dgm:prSet phldrT="[Text]" custT="1"/>
      <dgm:spPr>
        <a:blipFill rotWithShape="0">
          <a:blip xmlns:r="http://schemas.openxmlformats.org/officeDocument/2006/relationships" r:embed="rId1"/>
          <a:stretch>
            <a:fillRect/>
          </a:stretch>
        </a:blipFill>
      </dgm:spPr>
      <dgm:t>
        <a:bodyPr/>
        <a:lstStyle/>
        <a:p>
          <a:endParaRPr lang="en-US" sz="1100" dirty="0">
            <a:solidFill>
              <a:schemeClr val="tx1"/>
            </a:solidFill>
          </a:endParaRPr>
        </a:p>
      </dgm:t>
    </dgm:pt>
    <dgm:pt modelId="{3CCECE8D-C6ED-497C-AFFB-5953BF2AFC52}" type="sibTrans" cxnId="{ED03C281-38EF-432D-8974-CC4CAE4CCA3C}">
      <dgm:prSet/>
      <dgm:spPr/>
      <dgm:t>
        <a:bodyPr/>
        <a:lstStyle/>
        <a:p>
          <a:endParaRPr lang="en-US"/>
        </a:p>
      </dgm:t>
    </dgm:pt>
    <dgm:pt modelId="{CD24A427-C8E6-4132-AC5A-4755000DA003}" type="parTrans" cxnId="{ED03C281-38EF-432D-8974-CC4CAE4CCA3C}">
      <dgm:prSet/>
      <dgm:spPr/>
      <dgm:t>
        <a:bodyPr/>
        <a:lstStyle/>
        <a:p>
          <a:endParaRPr lang="en-US"/>
        </a:p>
      </dgm:t>
    </dgm:pt>
    <dgm:pt modelId="{EECB7164-1DD1-4150-B9A9-5026347E100C}" type="pres">
      <dgm:prSet presAssocID="{A06E1E96-1C40-46A7-A8DB-A88ACF18E372}" presName="Name0" presStyleCnt="0">
        <dgm:presLayoutVars>
          <dgm:chMax/>
          <dgm:chPref val="3"/>
          <dgm:dir/>
          <dgm:animOne val="branch"/>
          <dgm:animLvl val="lvl"/>
        </dgm:presLayoutVars>
      </dgm:prSet>
      <dgm:spPr/>
      <dgm:t>
        <a:bodyPr/>
        <a:lstStyle/>
        <a:p>
          <a:endParaRPr lang="en-GB"/>
        </a:p>
      </dgm:t>
    </dgm:pt>
    <dgm:pt modelId="{DB2222E6-EFD7-4CB8-B946-65955577E2B6}" type="pres">
      <dgm:prSet presAssocID="{E2072BB6-F4A4-4BA5-8B82-15DE7DB5C80E}" presName="composite" presStyleCnt="0"/>
      <dgm:spPr/>
    </dgm:pt>
    <dgm:pt modelId="{9222590A-5DCA-47E8-93C8-71F3EB753126}" type="pres">
      <dgm:prSet presAssocID="{E2072BB6-F4A4-4BA5-8B82-15DE7DB5C80E}" presName="FirstChild" presStyleLbl="revTx" presStyleIdx="0" presStyleCnt="2">
        <dgm:presLayoutVars>
          <dgm:chMax val="0"/>
          <dgm:chPref val="0"/>
          <dgm:bulletEnabled val="1"/>
        </dgm:presLayoutVars>
      </dgm:prSet>
      <dgm:spPr/>
      <dgm:t>
        <a:bodyPr/>
        <a:lstStyle/>
        <a:p>
          <a:endParaRPr lang="en-US"/>
        </a:p>
      </dgm:t>
    </dgm:pt>
    <dgm:pt modelId="{51A3BA3C-13B9-4529-8940-D96365BBB9C5}" type="pres">
      <dgm:prSet presAssocID="{E2072BB6-F4A4-4BA5-8B82-15DE7DB5C80E}" presName="Parent" presStyleLbl="alignNode1" presStyleIdx="0" presStyleCnt="1" custScaleX="189237" custScaleY="64107" custLinFactNeighborX="26983" custLinFactNeighborY="-15451">
        <dgm:presLayoutVars>
          <dgm:chMax val="3"/>
          <dgm:chPref val="3"/>
          <dgm:bulletEnabled val="1"/>
        </dgm:presLayoutVars>
      </dgm:prSet>
      <dgm:spPr/>
      <dgm:t>
        <a:bodyPr/>
        <a:lstStyle/>
        <a:p>
          <a:endParaRPr lang="en-US"/>
        </a:p>
      </dgm:t>
    </dgm:pt>
    <dgm:pt modelId="{5F3438CF-B803-4B7C-9AFC-B5F1A6ECC3BB}" type="pres">
      <dgm:prSet presAssocID="{E2072BB6-F4A4-4BA5-8B82-15DE7DB5C80E}" presName="Accent" presStyleLbl="parChTrans1D1" presStyleIdx="0" presStyleCnt="1" custLinFactNeighborX="-6215" custLinFactNeighborY="-28222"/>
      <dgm:spPr/>
    </dgm:pt>
    <dgm:pt modelId="{B206C388-8629-4BF0-919C-CF874D73310B}" type="pres">
      <dgm:prSet presAssocID="{E2072BB6-F4A4-4BA5-8B82-15DE7DB5C80E}" presName="Child" presStyleLbl="revTx" presStyleIdx="1" presStyleCnt="2" custScaleY="140238">
        <dgm:presLayoutVars>
          <dgm:chMax val="0"/>
          <dgm:chPref val="0"/>
          <dgm:bulletEnabled val="1"/>
        </dgm:presLayoutVars>
      </dgm:prSet>
      <dgm:spPr/>
      <dgm:t>
        <a:bodyPr/>
        <a:lstStyle/>
        <a:p>
          <a:endParaRPr lang="en-US"/>
        </a:p>
      </dgm:t>
    </dgm:pt>
  </dgm:ptLst>
  <dgm:cxnLst>
    <dgm:cxn modelId="{ED03C281-38EF-432D-8974-CC4CAE4CCA3C}" srcId="{E2072BB6-F4A4-4BA5-8B82-15DE7DB5C80E}" destId="{F63990FC-5545-4A90-B31E-E5D5A0310B36}" srcOrd="1" destOrd="0" parTransId="{CD24A427-C8E6-4132-AC5A-4755000DA003}" sibTransId="{3CCECE8D-C6ED-497C-AFFB-5953BF2AFC52}"/>
    <dgm:cxn modelId="{0F700607-C1C2-4A78-B54F-07181D990D58}" srcId="{A06E1E96-1C40-46A7-A8DB-A88ACF18E372}" destId="{E2072BB6-F4A4-4BA5-8B82-15DE7DB5C80E}" srcOrd="0" destOrd="0" parTransId="{B5E170CA-ABBD-4CBC-84C3-FAA0C497E7B9}" sibTransId="{C70B8E91-900E-4D22-8F92-8019EC5BE07B}"/>
    <dgm:cxn modelId="{C9D42A7E-6EC5-4412-8C37-E2218CAA46B7}" type="presOf" srcId="{A06E1E96-1C40-46A7-A8DB-A88ACF18E372}" destId="{EECB7164-1DD1-4150-B9A9-5026347E100C}" srcOrd="0" destOrd="0" presId="urn:microsoft.com/office/officeart/2011/layout/TabList"/>
    <dgm:cxn modelId="{DBCEC471-35A7-453C-AC86-66DDB5C578E1}" type="presOf" srcId="{F63990FC-5545-4A90-B31E-E5D5A0310B36}" destId="{B206C388-8629-4BF0-919C-CF874D73310B}" srcOrd="0" destOrd="0" presId="urn:microsoft.com/office/officeart/2011/layout/TabList"/>
    <dgm:cxn modelId="{E2EF7456-3384-4F39-8BF2-21A32EE30376}" type="presOf" srcId="{440ED493-0DD1-4615-A123-ACB2A03A4FF3}" destId="{9222590A-5DCA-47E8-93C8-71F3EB753126}" srcOrd="0" destOrd="0" presId="urn:microsoft.com/office/officeart/2011/layout/TabList"/>
    <dgm:cxn modelId="{411329A6-BB78-4CB2-AB89-57093B116681}" type="presOf" srcId="{E2072BB6-F4A4-4BA5-8B82-15DE7DB5C80E}" destId="{51A3BA3C-13B9-4529-8940-D96365BBB9C5}" srcOrd="0" destOrd="0" presId="urn:microsoft.com/office/officeart/2011/layout/TabList"/>
    <dgm:cxn modelId="{9C8E2C9F-D588-49A9-A60D-27F3E799DDC1}" srcId="{E2072BB6-F4A4-4BA5-8B82-15DE7DB5C80E}" destId="{440ED493-0DD1-4615-A123-ACB2A03A4FF3}" srcOrd="0" destOrd="0" parTransId="{32FDCBAD-A835-4E5D-AC65-253471B59C32}" sibTransId="{A50A3C73-A332-42B1-B072-F1725EA54B9B}"/>
    <dgm:cxn modelId="{158D1383-33A8-4037-AA59-9F58B33FD653}" type="presParOf" srcId="{EECB7164-1DD1-4150-B9A9-5026347E100C}" destId="{DB2222E6-EFD7-4CB8-B946-65955577E2B6}" srcOrd="0" destOrd="0" presId="urn:microsoft.com/office/officeart/2011/layout/TabList"/>
    <dgm:cxn modelId="{DAE7FD4E-87A5-4A46-9F60-72359A768E78}" type="presParOf" srcId="{DB2222E6-EFD7-4CB8-B946-65955577E2B6}" destId="{9222590A-5DCA-47E8-93C8-71F3EB753126}" srcOrd="0" destOrd="0" presId="urn:microsoft.com/office/officeart/2011/layout/TabList"/>
    <dgm:cxn modelId="{F87445AD-23EF-4F2F-8BCF-395113356917}" type="presParOf" srcId="{DB2222E6-EFD7-4CB8-B946-65955577E2B6}" destId="{51A3BA3C-13B9-4529-8940-D96365BBB9C5}" srcOrd="1" destOrd="0" presId="urn:microsoft.com/office/officeart/2011/layout/TabList"/>
    <dgm:cxn modelId="{B731816E-0656-4693-986C-FFC9D9662F04}" type="presParOf" srcId="{DB2222E6-EFD7-4CB8-B946-65955577E2B6}" destId="{5F3438CF-B803-4B7C-9AFC-B5F1A6ECC3BB}" srcOrd="2" destOrd="0" presId="urn:microsoft.com/office/officeart/2011/layout/TabList"/>
    <dgm:cxn modelId="{F3C0ED14-8CC3-4FE4-B12E-E6291DCE5426}" type="presParOf" srcId="{EECB7164-1DD1-4150-B9A9-5026347E100C}" destId="{B206C388-8629-4BF0-919C-CF874D73310B}" srcOrd="1"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06E1E96-1C40-46A7-A8DB-A88ACF18E372}"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E2072BB6-F4A4-4BA5-8B82-15DE7DB5C80E}">
      <dgm:prSet phldrT="[Text]" custT="1"/>
      <dgm:spPr>
        <a:solidFill>
          <a:schemeClr val="accent2"/>
        </a:solidFill>
      </dgm:spPr>
      <dgm:t>
        <a:bodyPr/>
        <a:lstStyle/>
        <a:p>
          <a:r>
            <a:rPr lang="en-US" sz="1800" dirty="0" smtClean="0">
              <a:solidFill>
                <a:schemeClr val="tx1"/>
              </a:solidFill>
              <a:latin typeface="EYInterstate" panose="02000503020000020004" pitchFamily="2" charset="0"/>
            </a:rPr>
            <a:t>Tax Rates</a:t>
          </a:r>
        </a:p>
      </dgm:t>
    </dgm:pt>
    <dgm:pt modelId="{B5E170CA-ABBD-4CBC-84C3-FAA0C497E7B9}" type="parTrans" cxnId="{0F700607-C1C2-4A78-B54F-07181D990D58}">
      <dgm:prSet/>
      <dgm:spPr/>
      <dgm:t>
        <a:bodyPr/>
        <a:lstStyle/>
        <a:p>
          <a:endParaRPr lang="en-US"/>
        </a:p>
      </dgm:t>
    </dgm:pt>
    <dgm:pt modelId="{C70B8E91-900E-4D22-8F92-8019EC5BE07B}" type="sibTrans" cxnId="{0F700607-C1C2-4A78-B54F-07181D990D58}">
      <dgm:prSet/>
      <dgm:spPr/>
      <dgm:t>
        <a:bodyPr/>
        <a:lstStyle/>
        <a:p>
          <a:endParaRPr lang="en-US"/>
        </a:p>
      </dgm:t>
    </dgm:pt>
    <dgm:pt modelId="{440ED493-0DD1-4615-A123-ACB2A03A4FF3}">
      <dgm:prSet phldrT="[Text]" custT="1"/>
      <dgm:spPr/>
      <dgm:t>
        <a:bodyPr/>
        <a:lstStyle/>
        <a:p>
          <a:endParaRPr lang="en-US" sz="1100" dirty="0"/>
        </a:p>
      </dgm:t>
    </dgm:pt>
    <dgm:pt modelId="{32FDCBAD-A835-4E5D-AC65-253471B59C32}" type="parTrans" cxnId="{9C8E2C9F-D588-49A9-A60D-27F3E799DDC1}">
      <dgm:prSet/>
      <dgm:spPr/>
      <dgm:t>
        <a:bodyPr/>
        <a:lstStyle/>
        <a:p>
          <a:endParaRPr lang="en-US"/>
        </a:p>
      </dgm:t>
    </dgm:pt>
    <dgm:pt modelId="{A50A3C73-A332-42B1-B072-F1725EA54B9B}" type="sibTrans" cxnId="{9C8E2C9F-D588-49A9-A60D-27F3E799DDC1}">
      <dgm:prSet/>
      <dgm:spPr/>
      <dgm:t>
        <a:bodyPr/>
        <a:lstStyle/>
        <a:p>
          <a:endParaRPr lang="en-US"/>
        </a:p>
      </dgm:t>
    </dgm:pt>
    <dgm:pt modelId="{F63990FC-5545-4A90-B31E-E5D5A0310B36}">
      <dgm:prSet phldrT="[Text]" custT="1"/>
      <dgm:spPr>
        <a:blipFill rotWithShape="0">
          <a:blip xmlns:r="http://schemas.openxmlformats.org/officeDocument/2006/relationships" r:embed="rId1"/>
          <a:stretch>
            <a:fillRect/>
          </a:stretch>
        </a:blipFill>
      </dgm:spPr>
      <dgm:t>
        <a:bodyPr/>
        <a:lstStyle/>
        <a:p>
          <a:endParaRPr lang="en-US" sz="1100" dirty="0">
            <a:solidFill>
              <a:schemeClr val="tx1"/>
            </a:solidFill>
          </a:endParaRPr>
        </a:p>
      </dgm:t>
    </dgm:pt>
    <dgm:pt modelId="{3CCECE8D-C6ED-497C-AFFB-5953BF2AFC52}" type="sibTrans" cxnId="{ED03C281-38EF-432D-8974-CC4CAE4CCA3C}">
      <dgm:prSet/>
      <dgm:spPr/>
      <dgm:t>
        <a:bodyPr/>
        <a:lstStyle/>
        <a:p>
          <a:endParaRPr lang="en-US"/>
        </a:p>
      </dgm:t>
    </dgm:pt>
    <dgm:pt modelId="{CD24A427-C8E6-4132-AC5A-4755000DA003}" type="parTrans" cxnId="{ED03C281-38EF-432D-8974-CC4CAE4CCA3C}">
      <dgm:prSet/>
      <dgm:spPr/>
      <dgm:t>
        <a:bodyPr/>
        <a:lstStyle/>
        <a:p>
          <a:endParaRPr lang="en-US"/>
        </a:p>
      </dgm:t>
    </dgm:pt>
    <dgm:pt modelId="{EECB7164-1DD1-4150-B9A9-5026347E100C}" type="pres">
      <dgm:prSet presAssocID="{A06E1E96-1C40-46A7-A8DB-A88ACF18E372}" presName="Name0" presStyleCnt="0">
        <dgm:presLayoutVars>
          <dgm:chMax/>
          <dgm:chPref val="3"/>
          <dgm:dir/>
          <dgm:animOne val="branch"/>
          <dgm:animLvl val="lvl"/>
        </dgm:presLayoutVars>
      </dgm:prSet>
      <dgm:spPr/>
      <dgm:t>
        <a:bodyPr/>
        <a:lstStyle/>
        <a:p>
          <a:endParaRPr lang="en-GB"/>
        </a:p>
      </dgm:t>
    </dgm:pt>
    <dgm:pt modelId="{DB2222E6-EFD7-4CB8-B946-65955577E2B6}" type="pres">
      <dgm:prSet presAssocID="{E2072BB6-F4A4-4BA5-8B82-15DE7DB5C80E}" presName="composite" presStyleCnt="0"/>
      <dgm:spPr/>
    </dgm:pt>
    <dgm:pt modelId="{9222590A-5DCA-47E8-93C8-71F3EB753126}" type="pres">
      <dgm:prSet presAssocID="{E2072BB6-F4A4-4BA5-8B82-15DE7DB5C80E}" presName="FirstChild" presStyleLbl="revTx" presStyleIdx="0" presStyleCnt="2">
        <dgm:presLayoutVars>
          <dgm:chMax val="0"/>
          <dgm:chPref val="0"/>
          <dgm:bulletEnabled val="1"/>
        </dgm:presLayoutVars>
      </dgm:prSet>
      <dgm:spPr/>
      <dgm:t>
        <a:bodyPr/>
        <a:lstStyle/>
        <a:p>
          <a:endParaRPr lang="en-US"/>
        </a:p>
      </dgm:t>
    </dgm:pt>
    <dgm:pt modelId="{51A3BA3C-13B9-4529-8940-D96365BBB9C5}" type="pres">
      <dgm:prSet presAssocID="{E2072BB6-F4A4-4BA5-8B82-15DE7DB5C80E}" presName="Parent" presStyleLbl="alignNode1" presStyleIdx="0" presStyleCnt="1" custScaleX="189237" custScaleY="64107" custLinFactNeighborX="26983" custLinFactNeighborY="-15451">
        <dgm:presLayoutVars>
          <dgm:chMax val="3"/>
          <dgm:chPref val="3"/>
          <dgm:bulletEnabled val="1"/>
        </dgm:presLayoutVars>
      </dgm:prSet>
      <dgm:spPr/>
      <dgm:t>
        <a:bodyPr/>
        <a:lstStyle/>
        <a:p>
          <a:endParaRPr lang="en-US"/>
        </a:p>
      </dgm:t>
    </dgm:pt>
    <dgm:pt modelId="{5F3438CF-B803-4B7C-9AFC-B5F1A6ECC3BB}" type="pres">
      <dgm:prSet presAssocID="{E2072BB6-F4A4-4BA5-8B82-15DE7DB5C80E}" presName="Accent" presStyleLbl="parChTrans1D1" presStyleIdx="0" presStyleCnt="1" custLinFactNeighborX="-6215" custLinFactNeighborY="-28222"/>
      <dgm:spPr/>
    </dgm:pt>
    <dgm:pt modelId="{B206C388-8629-4BF0-919C-CF874D73310B}" type="pres">
      <dgm:prSet presAssocID="{E2072BB6-F4A4-4BA5-8B82-15DE7DB5C80E}" presName="Child" presStyleLbl="revTx" presStyleIdx="1" presStyleCnt="2" custScaleY="140238">
        <dgm:presLayoutVars>
          <dgm:chMax val="0"/>
          <dgm:chPref val="0"/>
          <dgm:bulletEnabled val="1"/>
        </dgm:presLayoutVars>
      </dgm:prSet>
      <dgm:spPr/>
      <dgm:t>
        <a:bodyPr/>
        <a:lstStyle/>
        <a:p>
          <a:endParaRPr lang="en-US"/>
        </a:p>
      </dgm:t>
    </dgm:pt>
  </dgm:ptLst>
  <dgm:cxnLst>
    <dgm:cxn modelId="{ED03C281-38EF-432D-8974-CC4CAE4CCA3C}" srcId="{E2072BB6-F4A4-4BA5-8B82-15DE7DB5C80E}" destId="{F63990FC-5545-4A90-B31E-E5D5A0310B36}" srcOrd="1" destOrd="0" parTransId="{CD24A427-C8E6-4132-AC5A-4755000DA003}" sibTransId="{3CCECE8D-C6ED-497C-AFFB-5953BF2AFC52}"/>
    <dgm:cxn modelId="{534F8EAC-9D23-429D-B26F-9A44EC81770A}" type="presOf" srcId="{E2072BB6-F4A4-4BA5-8B82-15DE7DB5C80E}" destId="{51A3BA3C-13B9-4529-8940-D96365BBB9C5}" srcOrd="0" destOrd="0" presId="urn:microsoft.com/office/officeart/2011/layout/TabList"/>
    <dgm:cxn modelId="{7C5DBECF-98E5-4514-9AE8-DDFAFE8A551A}" type="presOf" srcId="{440ED493-0DD1-4615-A123-ACB2A03A4FF3}" destId="{9222590A-5DCA-47E8-93C8-71F3EB753126}" srcOrd="0" destOrd="0" presId="urn:microsoft.com/office/officeart/2011/layout/TabList"/>
    <dgm:cxn modelId="{0F700607-C1C2-4A78-B54F-07181D990D58}" srcId="{A06E1E96-1C40-46A7-A8DB-A88ACF18E372}" destId="{E2072BB6-F4A4-4BA5-8B82-15DE7DB5C80E}" srcOrd="0" destOrd="0" parTransId="{B5E170CA-ABBD-4CBC-84C3-FAA0C497E7B9}" sibTransId="{C70B8E91-900E-4D22-8F92-8019EC5BE07B}"/>
    <dgm:cxn modelId="{9C8E2C9F-D588-49A9-A60D-27F3E799DDC1}" srcId="{E2072BB6-F4A4-4BA5-8B82-15DE7DB5C80E}" destId="{440ED493-0DD1-4615-A123-ACB2A03A4FF3}" srcOrd="0" destOrd="0" parTransId="{32FDCBAD-A835-4E5D-AC65-253471B59C32}" sibTransId="{A50A3C73-A332-42B1-B072-F1725EA54B9B}"/>
    <dgm:cxn modelId="{B6C68E23-4F3D-4EDB-85BA-67F0F0E340A6}" type="presOf" srcId="{A06E1E96-1C40-46A7-A8DB-A88ACF18E372}" destId="{EECB7164-1DD1-4150-B9A9-5026347E100C}" srcOrd="0" destOrd="0" presId="urn:microsoft.com/office/officeart/2011/layout/TabList"/>
    <dgm:cxn modelId="{ECB0E053-12E4-4546-A9A6-F9B650250CC4}" type="presOf" srcId="{F63990FC-5545-4A90-B31E-E5D5A0310B36}" destId="{B206C388-8629-4BF0-919C-CF874D73310B}" srcOrd="0" destOrd="0" presId="urn:microsoft.com/office/officeart/2011/layout/TabList"/>
    <dgm:cxn modelId="{D234A233-9045-48A5-A2AD-92F0D83D837E}" type="presParOf" srcId="{EECB7164-1DD1-4150-B9A9-5026347E100C}" destId="{DB2222E6-EFD7-4CB8-B946-65955577E2B6}" srcOrd="0" destOrd="0" presId="urn:microsoft.com/office/officeart/2011/layout/TabList"/>
    <dgm:cxn modelId="{F2238AE9-BAB7-4FF0-9BF3-740B76CDB19F}" type="presParOf" srcId="{DB2222E6-EFD7-4CB8-B946-65955577E2B6}" destId="{9222590A-5DCA-47E8-93C8-71F3EB753126}" srcOrd="0" destOrd="0" presId="urn:microsoft.com/office/officeart/2011/layout/TabList"/>
    <dgm:cxn modelId="{C6D88CEF-71AF-4CA9-95D2-08709D7F7BF6}" type="presParOf" srcId="{DB2222E6-EFD7-4CB8-B946-65955577E2B6}" destId="{51A3BA3C-13B9-4529-8940-D96365BBB9C5}" srcOrd="1" destOrd="0" presId="urn:microsoft.com/office/officeart/2011/layout/TabList"/>
    <dgm:cxn modelId="{FC3691FC-2A71-4B69-BB96-10F438AAB22D}" type="presParOf" srcId="{DB2222E6-EFD7-4CB8-B946-65955577E2B6}" destId="{5F3438CF-B803-4B7C-9AFC-B5F1A6ECC3BB}" srcOrd="2" destOrd="0" presId="urn:microsoft.com/office/officeart/2011/layout/TabList"/>
    <dgm:cxn modelId="{5640D82C-3127-4D50-B766-A29E5324943A}" type="presParOf" srcId="{EECB7164-1DD1-4150-B9A9-5026347E100C}" destId="{B206C388-8629-4BF0-919C-CF874D73310B}" srcOrd="1"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06E1E96-1C40-46A7-A8DB-A88ACF18E372}"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E2072BB6-F4A4-4BA5-8B82-15DE7DB5C80E}">
      <dgm:prSet phldrT="[Text]" custT="1"/>
      <dgm:spPr>
        <a:solidFill>
          <a:schemeClr val="accent2"/>
        </a:solidFill>
      </dgm:spPr>
      <dgm:t>
        <a:bodyPr/>
        <a:lstStyle/>
        <a:p>
          <a:r>
            <a:rPr lang="en-US" sz="1800" dirty="0" smtClean="0">
              <a:solidFill>
                <a:schemeClr val="tx1"/>
              </a:solidFill>
              <a:latin typeface="EYInterstate" panose="02000503020000020004" pitchFamily="2" charset="0"/>
            </a:rPr>
            <a:t>Dividends</a:t>
          </a:r>
        </a:p>
      </dgm:t>
    </dgm:pt>
    <dgm:pt modelId="{B5E170CA-ABBD-4CBC-84C3-FAA0C497E7B9}" type="parTrans" cxnId="{0F700607-C1C2-4A78-B54F-07181D990D58}">
      <dgm:prSet/>
      <dgm:spPr/>
      <dgm:t>
        <a:bodyPr/>
        <a:lstStyle/>
        <a:p>
          <a:endParaRPr lang="en-US"/>
        </a:p>
      </dgm:t>
    </dgm:pt>
    <dgm:pt modelId="{C70B8E91-900E-4D22-8F92-8019EC5BE07B}" type="sibTrans" cxnId="{0F700607-C1C2-4A78-B54F-07181D990D58}">
      <dgm:prSet/>
      <dgm:spPr/>
      <dgm:t>
        <a:bodyPr/>
        <a:lstStyle/>
        <a:p>
          <a:endParaRPr lang="en-US"/>
        </a:p>
      </dgm:t>
    </dgm:pt>
    <dgm:pt modelId="{440ED493-0DD1-4615-A123-ACB2A03A4FF3}">
      <dgm:prSet phldrT="[Text]" custT="1"/>
      <dgm:spPr/>
      <dgm:t>
        <a:bodyPr/>
        <a:lstStyle/>
        <a:p>
          <a:endParaRPr lang="en-US" sz="1100" dirty="0"/>
        </a:p>
      </dgm:t>
    </dgm:pt>
    <dgm:pt modelId="{32FDCBAD-A835-4E5D-AC65-253471B59C32}" type="parTrans" cxnId="{9C8E2C9F-D588-49A9-A60D-27F3E799DDC1}">
      <dgm:prSet/>
      <dgm:spPr/>
      <dgm:t>
        <a:bodyPr/>
        <a:lstStyle/>
        <a:p>
          <a:endParaRPr lang="en-US"/>
        </a:p>
      </dgm:t>
    </dgm:pt>
    <dgm:pt modelId="{A50A3C73-A332-42B1-B072-F1725EA54B9B}" type="sibTrans" cxnId="{9C8E2C9F-D588-49A9-A60D-27F3E799DDC1}">
      <dgm:prSet/>
      <dgm:spPr/>
      <dgm:t>
        <a:bodyPr/>
        <a:lstStyle/>
        <a:p>
          <a:endParaRPr lang="en-US"/>
        </a:p>
      </dgm:t>
    </dgm:pt>
    <dgm:pt modelId="{F63990FC-5545-4A90-B31E-E5D5A0310B36}">
      <dgm:prSet phldrT="[Text]" custT="1"/>
      <dgm:spPr>
        <a:blipFill rotWithShape="0">
          <a:blip xmlns:r="http://schemas.openxmlformats.org/officeDocument/2006/relationships" r:embed="rId1"/>
          <a:stretch>
            <a:fillRect/>
          </a:stretch>
        </a:blipFill>
      </dgm:spPr>
      <dgm:t>
        <a:bodyPr/>
        <a:lstStyle/>
        <a:p>
          <a:endParaRPr lang="en-US" sz="1100" dirty="0">
            <a:solidFill>
              <a:schemeClr val="tx1"/>
            </a:solidFill>
          </a:endParaRPr>
        </a:p>
      </dgm:t>
    </dgm:pt>
    <dgm:pt modelId="{3CCECE8D-C6ED-497C-AFFB-5953BF2AFC52}" type="sibTrans" cxnId="{ED03C281-38EF-432D-8974-CC4CAE4CCA3C}">
      <dgm:prSet/>
      <dgm:spPr/>
      <dgm:t>
        <a:bodyPr/>
        <a:lstStyle/>
        <a:p>
          <a:endParaRPr lang="en-US"/>
        </a:p>
      </dgm:t>
    </dgm:pt>
    <dgm:pt modelId="{CD24A427-C8E6-4132-AC5A-4755000DA003}" type="parTrans" cxnId="{ED03C281-38EF-432D-8974-CC4CAE4CCA3C}">
      <dgm:prSet/>
      <dgm:spPr/>
      <dgm:t>
        <a:bodyPr/>
        <a:lstStyle/>
        <a:p>
          <a:endParaRPr lang="en-US"/>
        </a:p>
      </dgm:t>
    </dgm:pt>
    <dgm:pt modelId="{EECB7164-1DD1-4150-B9A9-5026347E100C}" type="pres">
      <dgm:prSet presAssocID="{A06E1E96-1C40-46A7-A8DB-A88ACF18E372}" presName="Name0" presStyleCnt="0">
        <dgm:presLayoutVars>
          <dgm:chMax/>
          <dgm:chPref val="3"/>
          <dgm:dir/>
          <dgm:animOne val="branch"/>
          <dgm:animLvl val="lvl"/>
        </dgm:presLayoutVars>
      </dgm:prSet>
      <dgm:spPr/>
      <dgm:t>
        <a:bodyPr/>
        <a:lstStyle/>
        <a:p>
          <a:endParaRPr lang="en-GB"/>
        </a:p>
      </dgm:t>
    </dgm:pt>
    <dgm:pt modelId="{DB2222E6-EFD7-4CB8-B946-65955577E2B6}" type="pres">
      <dgm:prSet presAssocID="{E2072BB6-F4A4-4BA5-8B82-15DE7DB5C80E}" presName="composite" presStyleCnt="0"/>
      <dgm:spPr/>
    </dgm:pt>
    <dgm:pt modelId="{9222590A-5DCA-47E8-93C8-71F3EB753126}" type="pres">
      <dgm:prSet presAssocID="{E2072BB6-F4A4-4BA5-8B82-15DE7DB5C80E}" presName="FirstChild" presStyleLbl="revTx" presStyleIdx="0" presStyleCnt="2">
        <dgm:presLayoutVars>
          <dgm:chMax val="0"/>
          <dgm:chPref val="0"/>
          <dgm:bulletEnabled val="1"/>
        </dgm:presLayoutVars>
      </dgm:prSet>
      <dgm:spPr/>
      <dgm:t>
        <a:bodyPr/>
        <a:lstStyle/>
        <a:p>
          <a:endParaRPr lang="en-US"/>
        </a:p>
      </dgm:t>
    </dgm:pt>
    <dgm:pt modelId="{51A3BA3C-13B9-4529-8940-D96365BBB9C5}" type="pres">
      <dgm:prSet presAssocID="{E2072BB6-F4A4-4BA5-8B82-15DE7DB5C80E}" presName="Parent" presStyleLbl="alignNode1" presStyleIdx="0" presStyleCnt="1" custScaleX="189237" custScaleY="64107" custLinFactNeighborX="26983" custLinFactNeighborY="-15451">
        <dgm:presLayoutVars>
          <dgm:chMax val="3"/>
          <dgm:chPref val="3"/>
          <dgm:bulletEnabled val="1"/>
        </dgm:presLayoutVars>
      </dgm:prSet>
      <dgm:spPr/>
      <dgm:t>
        <a:bodyPr/>
        <a:lstStyle/>
        <a:p>
          <a:endParaRPr lang="en-US"/>
        </a:p>
      </dgm:t>
    </dgm:pt>
    <dgm:pt modelId="{5F3438CF-B803-4B7C-9AFC-B5F1A6ECC3BB}" type="pres">
      <dgm:prSet presAssocID="{E2072BB6-F4A4-4BA5-8B82-15DE7DB5C80E}" presName="Accent" presStyleLbl="parChTrans1D1" presStyleIdx="0" presStyleCnt="1" custLinFactNeighborX="-6215" custLinFactNeighborY="-28222"/>
      <dgm:spPr/>
    </dgm:pt>
    <dgm:pt modelId="{B206C388-8629-4BF0-919C-CF874D73310B}" type="pres">
      <dgm:prSet presAssocID="{E2072BB6-F4A4-4BA5-8B82-15DE7DB5C80E}" presName="Child" presStyleLbl="revTx" presStyleIdx="1" presStyleCnt="2" custScaleY="140238">
        <dgm:presLayoutVars>
          <dgm:chMax val="0"/>
          <dgm:chPref val="0"/>
          <dgm:bulletEnabled val="1"/>
        </dgm:presLayoutVars>
      </dgm:prSet>
      <dgm:spPr/>
      <dgm:t>
        <a:bodyPr/>
        <a:lstStyle/>
        <a:p>
          <a:endParaRPr lang="en-US"/>
        </a:p>
      </dgm:t>
    </dgm:pt>
  </dgm:ptLst>
  <dgm:cxnLst>
    <dgm:cxn modelId="{ED03C281-38EF-432D-8974-CC4CAE4CCA3C}" srcId="{E2072BB6-F4A4-4BA5-8B82-15DE7DB5C80E}" destId="{F63990FC-5545-4A90-B31E-E5D5A0310B36}" srcOrd="1" destOrd="0" parTransId="{CD24A427-C8E6-4132-AC5A-4755000DA003}" sibTransId="{3CCECE8D-C6ED-497C-AFFB-5953BF2AFC52}"/>
    <dgm:cxn modelId="{2F94484D-D8E9-401F-B507-433B08847D2E}" type="presOf" srcId="{440ED493-0DD1-4615-A123-ACB2A03A4FF3}" destId="{9222590A-5DCA-47E8-93C8-71F3EB753126}" srcOrd="0" destOrd="0" presId="urn:microsoft.com/office/officeart/2011/layout/TabList"/>
    <dgm:cxn modelId="{D286EE08-FA3C-4846-BEA1-ABD280B7B376}" type="presOf" srcId="{A06E1E96-1C40-46A7-A8DB-A88ACF18E372}" destId="{EECB7164-1DD1-4150-B9A9-5026347E100C}" srcOrd="0" destOrd="0" presId="urn:microsoft.com/office/officeart/2011/layout/TabList"/>
    <dgm:cxn modelId="{0F700607-C1C2-4A78-B54F-07181D990D58}" srcId="{A06E1E96-1C40-46A7-A8DB-A88ACF18E372}" destId="{E2072BB6-F4A4-4BA5-8B82-15DE7DB5C80E}" srcOrd="0" destOrd="0" parTransId="{B5E170CA-ABBD-4CBC-84C3-FAA0C497E7B9}" sibTransId="{C70B8E91-900E-4D22-8F92-8019EC5BE07B}"/>
    <dgm:cxn modelId="{9C8E2C9F-D588-49A9-A60D-27F3E799DDC1}" srcId="{E2072BB6-F4A4-4BA5-8B82-15DE7DB5C80E}" destId="{440ED493-0DD1-4615-A123-ACB2A03A4FF3}" srcOrd="0" destOrd="0" parTransId="{32FDCBAD-A835-4E5D-AC65-253471B59C32}" sibTransId="{A50A3C73-A332-42B1-B072-F1725EA54B9B}"/>
    <dgm:cxn modelId="{B075F02A-F046-4432-A0E9-2E8A59BBC3BB}" type="presOf" srcId="{E2072BB6-F4A4-4BA5-8B82-15DE7DB5C80E}" destId="{51A3BA3C-13B9-4529-8940-D96365BBB9C5}" srcOrd="0" destOrd="0" presId="urn:microsoft.com/office/officeart/2011/layout/TabList"/>
    <dgm:cxn modelId="{3234A320-7711-473B-83EB-389E3E7EB65B}" type="presOf" srcId="{F63990FC-5545-4A90-B31E-E5D5A0310B36}" destId="{B206C388-8629-4BF0-919C-CF874D73310B}" srcOrd="0" destOrd="0" presId="urn:microsoft.com/office/officeart/2011/layout/TabList"/>
    <dgm:cxn modelId="{D180C2A8-F94C-422B-BA60-2CB531285743}" type="presParOf" srcId="{EECB7164-1DD1-4150-B9A9-5026347E100C}" destId="{DB2222E6-EFD7-4CB8-B946-65955577E2B6}" srcOrd="0" destOrd="0" presId="urn:microsoft.com/office/officeart/2011/layout/TabList"/>
    <dgm:cxn modelId="{01D9DE87-43F6-4462-8390-3553186AA63B}" type="presParOf" srcId="{DB2222E6-EFD7-4CB8-B946-65955577E2B6}" destId="{9222590A-5DCA-47E8-93C8-71F3EB753126}" srcOrd="0" destOrd="0" presId="urn:microsoft.com/office/officeart/2011/layout/TabList"/>
    <dgm:cxn modelId="{AAFE83A2-23B3-4F21-A20A-20E876911FD7}" type="presParOf" srcId="{DB2222E6-EFD7-4CB8-B946-65955577E2B6}" destId="{51A3BA3C-13B9-4529-8940-D96365BBB9C5}" srcOrd="1" destOrd="0" presId="urn:microsoft.com/office/officeart/2011/layout/TabList"/>
    <dgm:cxn modelId="{7FC0A0B9-E348-4883-90D9-E907A1E3708F}" type="presParOf" srcId="{DB2222E6-EFD7-4CB8-B946-65955577E2B6}" destId="{5F3438CF-B803-4B7C-9AFC-B5F1A6ECC3BB}" srcOrd="2" destOrd="0" presId="urn:microsoft.com/office/officeart/2011/layout/TabList"/>
    <dgm:cxn modelId="{9FBD656D-3CB7-44BA-AACD-D28250389590}" type="presParOf" srcId="{EECB7164-1DD1-4150-B9A9-5026347E100C}" destId="{B206C388-8629-4BF0-919C-CF874D73310B}" srcOrd="1"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06E1E96-1C40-46A7-A8DB-A88ACF18E372}"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E2072BB6-F4A4-4BA5-8B82-15DE7DB5C80E}">
      <dgm:prSet phldrT="[Text]" custT="1"/>
      <dgm:spPr>
        <a:solidFill>
          <a:schemeClr val="accent2"/>
        </a:solidFill>
      </dgm:spPr>
      <dgm:t>
        <a:bodyPr/>
        <a:lstStyle/>
        <a:p>
          <a:r>
            <a:rPr lang="en-US" sz="1800" dirty="0" smtClean="0">
              <a:solidFill>
                <a:schemeClr val="tx1"/>
              </a:solidFill>
              <a:latin typeface="EYInterstate" panose="02000503020000020004" pitchFamily="2" charset="0"/>
            </a:rPr>
            <a:t>Withholding tax on accruals</a:t>
          </a:r>
        </a:p>
      </dgm:t>
    </dgm:pt>
    <dgm:pt modelId="{B5E170CA-ABBD-4CBC-84C3-FAA0C497E7B9}" type="parTrans" cxnId="{0F700607-C1C2-4A78-B54F-07181D990D58}">
      <dgm:prSet/>
      <dgm:spPr/>
      <dgm:t>
        <a:bodyPr/>
        <a:lstStyle/>
        <a:p>
          <a:endParaRPr lang="en-US"/>
        </a:p>
      </dgm:t>
    </dgm:pt>
    <dgm:pt modelId="{C70B8E91-900E-4D22-8F92-8019EC5BE07B}" type="sibTrans" cxnId="{0F700607-C1C2-4A78-B54F-07181D990D58}">
      <dgm:prSet/>
      <dgm:spPr/>
      <dgm:t>
        <a:bodyPr/>
        <a:lstStyle/>
        <a:p>
          <a:endParaRPr lang="en-US"/>
        </a:p>
      </dgm:t>
    </dgm:pt>
    <dgm:pt modelId="{440ED493-0DD1-4615-A123-ACB2A03A4FF3}">
      <dgm:prSet phldrT="[Text]" custT="1"/>
      <dgm:spPr/>
      <dgm:t>
        <a:bodyPr/>
        <a:lstStyle/>
        <a:p>
          <a:endParaRPr lang="en-US" sz="1100" dirty="0"/>
        </a:p>
      </dgm:t>
    </dgm:pt>
    <dgm:pt modelId="{32FDCBAD-A835-4E5D-AC65-253471B59C32}" type="parTrans" cxnId="{9C8E2C9F-D588-49A9-A60D-27F3E799DDC1}">
      <dgm:prSet/>
      <dgm:spPr/>
      <dgm:t>
        <a:bodyPr/>
        <a:lstStyle/>
        <a:p>
          <a:endParaRPr lang="en-US"/>
        </a:p>
      </dgm:t>
    </dgm:pt>
    <dgm:pt modelId="{A50A3C73-A332-42B1-B072-F1725EA54B9B}" type="sibTrans" cxnId="{9C8E2C9F-D588-49A9-A60D-27F3E799DDC1}">
      <dgm:prSet/>
      <dgm:spPr/>
      <dgm:t>
        <a:bodyPr/>
        <a:lstStyle/>
        <a:p>
          <a:endParaRPr lang="en-US"/>
        </a:p>
      </dgm:t>
    </dgm:pt>
    <dgm:pt modelId="{F63990FC-5545-4A90-B31E-E5D5A0310B36}">
      <dgm:prSet phldrT="[Text]" custT="1"/>
      <dgm:spPr>
        <a:blipFill rotWithShape="0">
          <a:blip xmlns:r="http://schemas.openxmlformats.org/officeDocument/2006/relationships" r:embed="rId1"/>
          <a:stretch>
            <a:fillRect/>
          </a:stretch>
        </a:blipFill>
      </dgm:spPr>
      <dgm:t>
        <a:bodyPr/>
        <a:lstStyle/>
        <a:p>
          <a:endParaRPr lang="en-US" sz="1100" dirty="0">
            <a:solidFill>
              <a:schemeClr val="tx1"/>
            </a:solidFill>
          </a:endParaRPr>
        </a:p>
      </dgm:t>
    </dgm:pt>
    <dgm:pt modelId="{3CCECE8D-C6ED-497C-AFFB-5953BF2AFC52}" type="sibTrans" cxnId="{ED03C281-38EF-432D-8974-CC4CAE4CCA3C}">
      <dgm:prSet/>
      <dgm:spPr/>
      <dgm:t>
        <a:bodyPr/>
        <a:lstStyle/>
        <a:p>
          <a:endParaRPr lang="en-US"/>
        </a:p>
      </dgm:t>
    </dgm:pt>
    <dgm:pt modelId="{CD24A427-C8E6-4132-AC5A-4755000DA003}" type="parTrans" cxnId="{ED03C281-38EF-432D-8974-CC4CAE4CCA3C}">
      <dgm:prSet/>
      <dgm:spPr/>
      <dgm:t>
        <a:bodyPr/>
        <a:lstStyle/>
        <a:p>
          <a:endParaRPr lang="en-US"/>
        </a:p>
      </dgm:t>
    </dgm:pt>
    <dgm:pt modelId="{EECB7164-1DD1-4150-B9A9-5026347E100C}" type="pres">
      <dgm:prSet presAssocID="{A06E1E96-1C40-46A7-A8DB-A88ACF18E372}" presName="Name0" presStyleCnt="0">
        <dgm:presLayoutVars>
          <dgm:chMax/>
          <dgm:chPref val="3"/>
          <dgm:dir/>
          <dgm:animOne val="branch"/>
          <dgm:animLvl val="lvl"/>
        </dgm:presLayoutVars>
      </dgm:prSet>
      <dgm:spPr/>
      <dgm:t>
        <a:bodyPr/>
        <a:lstStyle/>
        <a:p>
          <a:endParaRPr lang="en-GB"/>
        </a:p>
      </dgm:t>
    </dgm:pt>
    <dgm:pt modelId="{DB2222E6-EFD7-4CB8-B946-65955577E2B6}" type="pres">
      <dgm:prSet presAssocID="{E2072BB6-F4A4-4BA5-8B82-15DE7DB5C80E}" presName="composite" presStyleCnt="0"/>
      <dgm:spPr/>
    </dgm:pt>
    <dgm:pt modelId="{9222590A-5DCA-47E8-93C8-71F3EB753126}" type="pres">
      <dgm:prSet presAssocID="{E2072BB6-F4A4-4BA5-8B82-15DE7DB5C80E}" presName="FirstChild" presStyleLbl="revTx" presStyleIdx="0" presStyleCnt="2">
        <dgm:presLayoutVars>
          <dgm:chMax val="0"/>
          <dgm:chPref val="0"/>
          <dgm:bulletEnabled val="1"/>
        </dgm:presLayoutVars>
      </dgm:prSet>
      <dgm:spPr/>
      <dgm:t>
        <a:bodyPr/>
        <a:lstStyle/>
        <a:p>
          <a:endParaRPr lang="en-US"/>
        </a:p>
      </dgm:t>
    </dgm:pt>
    <dgm:pt modelId="{51A3BA3C-13B9-4529-8940-D96365BBB9C5}" type="pres">
      <dgm:prSet presAssocID="{E2072BB6-F4A4-4BA5-8B82-15DE7DB5C80E}" presName="Parent" presStyleLbl="alignNode1" presStyleIdx="0" presStyleCnt="1" custScaleX="189237" custScaleY="64107" custLinFactNeighborX="26983" custLinFactNeighborY="-15451">
        <dgm:presLayoutVars>
          <dgm:chMax val="3"/>
          <dgm:chPref val="3"/>
          <dgm:bulletEnabled val="1"/>
        </dgm:presLayoutVars>
      </dgm:prSet>
      <dgm:spPr/>
      <dgm:t>
        <a:bodyPr/>
        <a:lstStyle/>
        <a:p>
          <a:endParaRPr lang="en-US"/>
        </a:p>
      </dgm:t>
    </dgm:pt>
    <dgm:pt modelId="{5F3438CF-B803-4B7C-9AFC-B5F1A6ECC3BB}" type="pres">
      <dgm:prSet presAssocID="{E2072BB6-F4A4-4BA5-8B82-15DE7DB5C80E}" presName="Accent" presStyleLbl="parChTrans1D1" presStyleIdx="0" presStyleCnt="1" custLinFactNeighborX="-6215" custLinFactNeighborY="-28222"/>
      <dgm:spPr/>
    </dgm:pt>
    <dgm:pt modelId="{B206C388-8629-4BF0-919C-CF874D73310B}" type="pres">
      <dgm:prSet presAssocID="{E2072BB6-F4A4-4BA5-8B82-15DE7DB5C80E}" presName="Child" presStyleLbl="revTx" presStyleIdx="1" presStyleCnt="2" custScaleY="140238" custLinFactNeighborY="-28542">
        <dgm:presLayoutVars>
          <dgm:chMax val="0"/>
          <dgm:chPref val="0"/>
          <dgm:bulletEnabled val="1"/>
        </dgm:presLayoutVars>
      </dgm:prSet>
      <dgm:spPr/>
      <dgm:t>
        <a:bodyPr/>
        <a:lstStyle/>
        <a:p>
          <a:endParaRPr lang="en-US"/>
        </a:p>
      </dgm:t>
    </dgm:pt>
  </dgm:ptLst>
  <dgm:cxnLst>
    <dgm:cxn modelId="{ED03C281-38EF-432D-8974-CC4CAE4CCA3C}" srcId="{E2072BB6-F4A4-4BA5-8B82-15DE7DB5C80E}" destId="{F63990FC-5545-4A90-B31E-E5D5A0310B36}" srcOrd="1" destOrd="0" parTransId="{CD24A427-C8E6-4132-AC5A-4755000DA003}" sibTransId="{3CCECE8D-C6ED-497C-AFFB-5953BF2AFC52}"/>
    <dgm:cxn modelId="{5AA9CF28-63B3-4419-955F-7CE53C7E70F3}" type="presOf" srcId="{440ED493-0DD1-4615-A123-ACB2A03A4FF3}" destId="{9222590A-5DCA-47E8-93C8-71F3EB753126}" srcOrd="0" destOrd="0" presId="urn:microsoft.com/office/officeart/2011/layout/TabList"/>
    <dgm:cxn modelId="{763358F9-9864-4CE5-A414-CFCFCAFA302E}" type="presOf" srcId="{F63990FC-5545-4A90-B31E-E5D5A0310B36}" destId="{B206C388-8629-4BF0-919C-CF874D73310B}" srcOrd="0" destOrd="0" presId="urn:microsoft.com/office/officeart/2011/layout/TabList"/>
    <dgm:cxn modelId="{0F700607-C1C2-4A78-B54F-07181D990D58}" srcId="{A06E1E96-1C40-46A7-A8DB-A88ACF18E372}" destId="{E2072BB6-F4A4-4BA5-8B82-15DE7DB5C80E}" srcOrd="0" destOrd="0" parTransId="{B5E170CA-ABBD-4CBC-84C3-FAA0C497E7B9}" sibTransId="{C70B8E91-900E-4D22-8F92-8019EC5BE07B}"/>
    <dgm:cxn modelId="{11D1A6EB-AA54-4CF2-A5E1-448181C8E1E2}" type="presOf" srcId="{A06E1E96-1C40-46A7-A8DB-A88ACF18E372}" destId="{EECB7164-1DD1-4150-B9A9-5026347E100C}" srcOrd="0" destOrd="0" presId="urn:microsoft.com/office/officeart/2011/layout/TabList"/>
    <dgm:cxn modelId="{9C8E2C9F-D588-49A9-A60D-27F3E799DDC1}" srcId="{E2072BB6-F4A4-4BA5-8B82-15DE7DB5C80E}" destId="{440ED493-0DD1-4615-A123-ACB2A03A4FF3}" srcOrd="0" destOrd="0" parTransId="{32FDCBAD-A835-4E5D-AC65-253471B59C32}" sibTransId="{A50A3C73-A332-42B1-B072-F1725EA54B9B}"/>
    <dgm:cxn modelId="{D317028C-2B5F-41B3-8DBB-D328B861A0B9}" type="presOf" srcId="{E2072BB6-F4A4-4BA5-8B82-15DE7DB5C80E}" destId="{51A3BA3C-13B9-4529-8940-D96365BBB9C5}" srcOrd="0" destOrd="0" presId="urn:microsoft.com/office/officeart/2011/layout/TabList"/>
    <dgm:cxn modelId="{CAF6FB16-9565-4D3B-A13D-ABC53738999B}" type="presParOf" srcId="{EECB7164-1DD1-4150-B9A9-5026347E100C}" destId="{DB2222E6-EFD7-4CB8-B946-65955577E2B6}" srcOrd="0" destOrd="0" presId="urn:microsoft.com/office/officeart/2011/layout/TabList"/>
    <dgm:cxn modelId="{DAFE7287-1E8F-456D-B544-B8C772F726D2}" type="presParOf" srcId="{DB2222E6-EFD7-4CB8-B946-65955577E2B6}" destId="{9222590A-5DCA-47E8-93C8-71F3EB753126}" srcOrd="0" destOrd="0" presId="urn:microsoft.com/office/officeart/2011/layout/TabList"/>
    <dgm:cxn modelId="{DF6E9F13-75C0-4866-BBD7-42F05C2FE80B}" type="presParOf" srcId="{DB2222E6-EFD7-4CB8-B946-65955577E2B6}" destId="{51A3BA3C-13B9-4529-8940-D96365BBB9C5}" srcOrd="1" destOrd="0" presId="urn:microsoft.com/office/officeart/2011/layout/TabList"/>
    <dgm:cxn modelId="{B2EF37E9-EF1F-43BD-8AB9-532D07ABDF33}" type="presParOf" srcId="{DB2222E6-EFD7-4CB8-B946-65955577E2B6}" destId="{5F3438CF-B803-4B7C-9AFC-B5F1A6ECC3BB}" srcOrd="2" destOrd="0" presId="urn:microsoft.com/office/officeart/2011/layout/TabList"/>
    <dgm:cxn modelId="{D477E528-E261-4069-B3BA-3C456E9F3B7A}" type="presParOf" srcId="{EECB7164-1DD1-4150-B9A9-5026347E100C}" destId="{B206C388-8629-4BF0-919C-CF874D73310B}" srcOrd="1"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F5046E2-308B-4A30-926A-A74DCE593EC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44CC9243-6F1B-4486-9AA3-1488F7647E04}">
      <dgm:prSet phldrT="[Text]" custT="1"/>
      <dgm:spPr>
        <a:solidFill>
          <a:schemeClr val="tx2"/>
        </a:solidFill>
      </dgm:spPr>
      <dgm:t>
        <a:bodyPr/>
        <a:lstStyle/>
        <a:p>
          <a:r>
            <a:rPr lang="en-GB" sz="1600" dirty="0" smtClean="0">
              <a:solidFill>
                <a:schemeClr val="tx1"/>
              </a:solidFill>
              <a:latin typeface="EYInterstate" panose="02000503020000020004" pitchFamily="2" charset="0"/>
            </a:rPr>
            <a:t>Treasury will amend the DRAFT Bill and take it to Parliament for discussion</a:t>
          </a:r>
          <a:endParaRPr lang="en-GB" sz="1600" dirty="0">
            <a:solidFill>
              <a:schemeClr val="tx1"/>
            </a:solidFill>
          </a:endParaRPr>
        </a:p>
      </dgm:t>
    </dgm:pt>
    <dgm:pt modelId="{2A491094-65C2-4DF2-BC4F-31EEF504C050}" type="parTrans" cxnId="{C7A3E7AA-0CCF-4F6C-A0E6-FFE85A5E98CA}">
      <dgm:prSet/>
      <dgm:spPr/>
      <dgm:t>
        <a:bodyPr/>
        <a:lstStyle/>
        <a:p>
          <a:endParaRPr lang="en-GB"/>
        </a:p>
      </dgm:t>
    </dgm:pt>
    <dgm:pt modelId="{46F8DD40-DBA8-4868-BFB4-3127DC4B1C73}" type="sibTrans" cxnId="{C7A3E7AA-0CCF-4F6C-A0E6-FFE85A5E98CA}">
      <dgm:prSet/>
      <dgm:spPr/>
      <dgm:t>
        <a:bodyPr/>
        <a:lstStyle/>
        <a:p>
          <a:endParaRPr lang="en-GB"/>
        </a:p>
      </dgm:t>
    </dgm:pt>
    <dgm:pt modelId="{5F7DDF24-05FD-48A6-8103-73AE1540C214}">
      <dgm:prSet custT="1"/>
      <dgm:spPr>
        <a:solidFill>
          <a:schemeClr val="tx2"/>
        </a:solidFill>
      </dgm:spPr>
      <dgm:t>
        <a:bodyPr/>
        <a:lstStyle/>
        <a:p>
          <a:r>
            <a:rPr lang="en-GB" sz="1600" dirty="0" smtClean="0">
              <a:solidFill>
                <a:schemeClr val="tx1"/>
              </a:solidFill>
              <a:latin typeface="EYInterstate" panose="02000503020000020004" pitchFamily="2" charset="0"/>
            </a:rPr>
            <a:t>The new Income Tax Act is expected within the FY 2018-2019</a:t>
          </a:r>
        </a:p>
      </dgm:t>
    </dgm:pt>
    <dgm:pt modelId="{1637911B-832B-499D-86C3-77CC2D445CBB}" type="parTrans" cxnId="{D066EB70-44BF-4C75-9866-F4D476C275DC}">
      <dgm:prSet/>
      <dgm:spPr/>
      <dgm:t>
        <a:bodyPr/>
        <a:lstStyle/>
        <a:p>
          <a:endParaRPr lang="en-GB"/>
        </a:p>
      </dgm:t>
    </dgm:pt>
    <dgm:pt modelId="{8FB7E4AE-4637-4DBA-A6A3-652EC7EA3584}" type="sibTrans" cxnId="{D066EB70-44BF-4C75-9866-F4D476C275DC}">
      <dgm:prSet/>
      <dgm:spPr/>
      <dgm:t>
        <a:bodyPr/>
        <a:lstStyle/>
        <a:p>
          <a:endParaRPr lang="en-GB"/>
        </a:p>
      </dgm:t>
    </dgm:pt>
    <dgm:pt modelId="{0B434B3C-E2C2-4391-86C1-A6176D7A85B3}">
      <dgm:prSet custT="1"/>
      <dgm:spPr>
        <a:solidFill>
          <a:schemeClr val="tx2"/>
        </a:solidFill>
      </dgm:spPr>
      <dgm:t>
        <a:bodyPr/>
        <a:lstStyle/>
        <a:p>
          <a:r>
            <a:rPr lang="en-GB" sz="1600" dirty="0" smtClean="0">
              <a:solidFill>
                <a:schemeClr val="tx1"/>
              </a:solidFill>
              <a:latin typeface="EYInterstate" panose="02000503020000020004" pitchFamily="2" charset="0"/>
            </a:rPr>
            <a:t>Lobbying through Parliament</a:t>
          </a:r>
        </a:p>
      </dgm:t>
    </dgm:pt>
    <dgm:pt modelId="{BB9A1924-D625-4E97-95B5-F5D21A9864EF}" type="parTrans" cxnId="{53456670-0970-4A90-9F26-5632F51D0132}">
      <dgm:prSet/>
      <dgm:spPr/>
      <dgm:t>
        <a:bodyPr/>
        <a:lstStyle/>
        <a:p>
          <a:endParaRPr lang="en-GB"/>
        </a:p>
      </dgm:t>
    </dgm:pt>
    <dgm:pt modelId="{11469ACF-845B-4C53-B1C8-C49CDE1893DA}" type="sibTrans" cxnId="{53456670-0970-4A90-9F26-5632F51D0132}">
      <dgm:prSet/>
      <dgm:spPr/>
      <dgm:t>
        <a:bodyPr/>
        <a:lstStyle/>
        <a:p>
          <a:endParaRPr lang="en-GB"/>
        </a:p>
      </dgm:t>
    </dgm:pt>
    <dgm:pt modelId="{4451535A-EB2C-420F-A2A6-6FB02E429EF4}" type="pres">
      <dgm:prSet presAssocID="{EF5046E2-308B-4A30-926A-A74DCE593ECC}" presName="Name0" presStyleCnt="0">
        <dgm:presLayoutVars>
          <dgm:chMax val="7"/>
          <dgm:chPref val="7"/>
          <dgm:dir/>
        </dgm:presLayoutVars>
      </dgm:prSet>
      <dgm:spPr/>
      <dgm:t>
        <a:bodyPr/>
        <a:lstStyle/>
        <a:p>
          <a:endParaRPr lang="en-US"/>
        </a:p>
      </dgm:t>
    </dgm:pt>
    <dgm:pt modelId="{F754562F-0C5C-498B-8B67-FC6A2E5FC200}" type="pres">
      <dgm:prSet presAssocID="{EF5046E2-308B-4A30-926A-A74DCE593ECC}" presName="Name1" presStyleCnt="0"/>
      <dgm:spPr/>
    </dgm:pt>
    <dgm:pt modelId="{B3BDB85C-4AB8-4088-82CD-411994B9DC8D}" type="pres">
      <dgm:prSet presAssocID="{EF5046E2-308B-4A30-926A-A74DCE593ECC}" presName="cycle" presStyleCnt="0"/>
      <dgm:spPr/>
    </dgm:pt>
    <dgm:pt modelId="{914ED07E-30B7-4C93-9EDF-519F721764AC}" type="pres">
      <dgm:prSet presAssocID="{EF5046E2-308B-4A30-926A-A74DCE593ECC}" presName="srcNode" presStyleLbl="node1" presStyleIdx="0" presStyleCnt="3"/>
      <dgm:spPr/>
    </dgm:pt>
    <dgm:pt modelId="{61CECB5D-C90C-488D-936C-4D6EF460A290}" type="pres">
      <dgm:prSet presAssocID="{EF5046E2-308B-4A30-926A-A74DCE593ECC}" presName="conn" presStyleLbl="parChTrans1D2" presStyleIdx="0" presStyleCnt="1"/>
      <dgm:spPr/>
      <dgm:t>
        <a:bodyPr/>
        <a:lstStyle/>
        <a:p>
          <a:endParaRPr lang="en-US"/>
        </a:p>
      </dgm:t>
    </dgm:pt>
    <dgm:pt modelId="{84B924AC-C97A-428B-B88D-EBE1121E5DF7}" type="pres">
      <dgm:prSet presAssocID="{EF5046E2-308B-4A30-926A-A74DCE593ECC}" presName="extraNode" presStyleLbl="node1" presStyleIdx="0" presStyleCnt="3"/>
      <dgm:spPr/>
    </dgm:pt>
    <dgm:pt modelId="{95B21588-4F0E-4C8D-A6A3-6CE8681A97EC}" type="pres">
      <dgm:prSet presAssocID="{EF5046E2-308B-4A30-926A-A74DCE593ECC}" presName="dstNode" presStyleLbl="node1" presStyleIdx="0" presStyleCnt="3"/>
      <dgm:spPr/>
    </dgm:pt>
    <dgm:pt modelId="{A429D20A-1898-4BD2-9941-F8340EA411D8}" type="pres">
      <dgm:prSet presAssocID="{44CC9243-6F1B-4486-9AA3-1488F7647E04}" presName="text_1" presStyleLbl="node1" presStyleIdx="0" presStyleCnt="3" custLinFactNeighborX="5668" custLinFactNeighborY="1082">
        <dgm:presLayoutVars>
          <dgm:bulletEnabled val="1"/>
        </dgm:presLayoutVars>
      </dgm:prSet>
      <dgm:spPr/>
      <dgm:t>
        <a:bodyPr/>
        <a:lstStyle/>
        <a:p>
          <a:endParaRPr lang="en-GB"/>
        </a:p>
      </dgm:t>
    </dgm:pt>
    <dgm:pt modelId="{8FFD0576-E6BE-4BDD-9996-BC7A0BD768F4}" type="pres">
      <dgm:prSet presAssocID="{44CC9243-6F1B-4486-9AA3-1488F7647E04}" presName="accent_1" presStyleCnt="0"/>
      <dgm:spPr/>
    </dgm:pt>
    <dgm:pt modelId="{0D783B6A-D975-4019-82F2-33B725F2A28F}" type="pres">
      <dgm:prSet presAssocID="{44CC9243-6F1B-4486-9AA3-1488F7647E04}" presName="accentRepeatNode" presStyleLbl="solidFgAcc1" presStyleIdx="0" presStyleCnt="3"/>
      <dgm:spPr>
        <a:solidFill>
          <a:srgbClr val="FFC000"/>
        </a:solidFill>
      </dgm:spPr>
    </dgm:pt>
    <dgm:pt modelId="{9F40C493-C2F7-434E-9454-884A2D1BA828}" type="pres">
      <dgm:prSet presAssocID="{0B434B3C-E2C2-4391-86C1-A6176D7A85B3}" presName="text_2" presStyleLbl="node1" presStyleIdx="1" presStyleCnt="3">
        <dgm:presLayoutVars>
          <dgm:bulletEnabled val="1"/>
        </dgm:presLayoutVars>
      </dgm:prSet>
      <dgm:spPr/>
      <dgm:t>
        <a:bodyPr/>
        <a:lstStyle/>
        <a:p>
          <a:endParaRPr lang="en-GB"/>
        </a:p>
      </dgm:t>
    </dgm:pt>
    <dgm:pt modelId="{4AAE3260-3D2C-4086-B649-259A0CCB8F53}" type="pres">
      <dgm:prSet presAssocID="{0B434B3C-E2C2-4391-86C1-A6176D7A85B3}" presName="accent_2" presStyleCnt="0"/>
      <dgm:spPr/>
    </dgm:pt>
    <dgm:pt modelId="{B9EB3737-C02E-4CCC-9515-75F85A1E9DD8}" type="pres">
      <dgm:prSet presAssocID="{0B434B3C-E2C2-4391-86C1-A6176D7A85B3}" presName="accentRepeatNode" presStyleLbl="solidFgAcc1" presStyleIdx="1" presStyleCnt="3"/>
      <dgm:spPr>
        <a:solidFill>
          <a:srgbClr val="FFC000"/>
        </a:solidFill>
      </dgm:spPr>
    </dgm:pt>
    <dgm:pt modelId="{FF9CFDEA-02E5-481A-8904-C1AD45156186}" type="pres">
      <dgm:prSet presAssocID="{5F7DDF24-05FD-48A6-8103-73AE1540C214}" presName="text_3" presStyleLbl="node1" presStyleIdx="2" presStyleCnt="3">
        <dgm:presLayoutVars>
          <dgm:bulletEnabled val="1"/>
        </dgm:presLayoutVars>
      </dgm:prSet>
      <dgm:spPr/>
      <dgm:t>
        <a:bodyPr/>
        <a:lstStyle/>
        <a:p>
          <a:endParaRPr lang="en-GB"/>
        </a:p>
      </dgm:t>
    </dgm:pt>
    <dgm:pt modelId="{7D825C12-D186-4C24-9D8D-C262116E37E7}" type="pres">
      <dgm:prSet presAssocID="{5F7DDF24-05FD-48A6-8103-73AE1540C214}" presName="accent_3" presStyleCnt="0"/>
      <dgm:spPr/>
    </dgm:pt>
    <dgm:pt modelId="{B437DF37-1E07-4B99-B804-F6625CD0D805}" type="pres">
      <dgm:prSet presAssocID="{5F7DDF24-05FD-48A6-8103-73AE1540C214}" presName="accentRepeatNode" presStyleLbl="solidFgAcc1" presStyleIdx="2" presStyleCnt="3"/>
      <dgm:spPr>
        <a:solidFill>
          <a:srgbClr val="FFC000"/>
        </a:solidFill>
      </dgm:spPr>
    </dgm:pt>
  </dgm:ptLst>
  <dgm:cxnLst>
    <dgm:cxn modelId="{6F7B3AAA-A49D-4CD7-8042-AC8F2000A1AA}" type="presOf" srcId="{46F8DD40-DBA8-4868-BFB4-3127DC4B1C73}" destId="{61CECB5D-C90C-488D-936C-4D6EF460A290}" srcOrd="0" destOrd="0" presId="urn:microsoft.com/office/officeart/2008/layout/VerticalCurvedList"/>
    <dgm:cxn modelId="{0116950A-E5E1-4049-AC30-C7955605DC48}" type="presOf" srcId="{0B434B3C-E2C2-4391-86C1-A6176D7A85B3}" destId="{9F40C493-C2F7-434E-9454-884A2D1BA828}" srcOrd="0" destOrd="0" presId="urn:microsoft.com/office/officeart/2008/layout/VerticalCurvedList"/>
    <dgm:cxn modelId="{C7A3E7AA-0CCF-4F6C-A0E6-FFE85A5E98CA}" srcId="{EF5046E2-308B-4A30-926A-A74DCE593ECC}" destId="{44CC9243-6F1B-4486-9AA3-1488F7647E04}" srcOrd="0" destOrd="0" parTransId="{2A491094-65C2-4DF2-BC4F-31EEF504C050}" sibTransId="{46F8DD40-DBA8-4868-BFB4-3127DC4B1C73}"/>
    <dgm:cxn modelId="{D066EB70-44BF-4C75-9866-F4D476C275DC}" srcId="{EF5046E2-308B-4A30-926A-A74DCE593ECC}" destId="{5F7DDF24-05FD-48A6-8103-73AE1540C214}" srcOrd="2" destOrd="0" parTransId="{1637911B-832B-499D-86C3-77CC2D445CBB}" sibTransId="{8FB7E4AE-4637-4DBA-A6A3-652EC7EA3584}"/>
    <dgm:cxn modelId="{FE983FCE-F3AE-446C-A1E3-8436DC2AB836}" type="presOf" srcId="{5F7DDF24-05FD-48A6-8103-73AE1540C214}" destId="{FF9CFDEA-02E5-481A-8904-C1AD45156186}" srcOrd="0" destOrd="0" presId="urn:microsoft.com/office/officeart/2008/layout/VerticalCurvedList"/>
    <dgm:cxn modelId="{F2D1AA35-DE5E-4DE4-A46D-964C387D7870}" type="presOf" srcId="{EF5046E2-308B-4A30-926A-A74DCE593ECC}" destId="{4451535A-EB2C-420F-A2A6-6FB02E429EF4}" srcOrd="0" destOrd="0" presId="urn:microsoft.com/office/officeart/2008/layout/VerticalCurvedList"/>
    <dgm:cxn modelId="{A3CE1C35-4C56-4438-AFF6-9982ED866664}" type="presOf" srcId="{44CC9243-6F1B-4486-9AA3-1488F7647E04}" destId="{A429D20A-1898-4BD2-9941-F8340EA411D8}" srcOrd="0" destOrd="0" presId="urn:microsoft.com/office/officeart/2008/layout/VerticalCurvedList"/>
    <dgm:cxn modelId="{53456670-0970-4A90-9F26-5632F51D0132}" srcId="{EF5046E2-308B-4A30-926A-A74DCE593ECC}" destId="{0B434B3C-E2C2-4391-86C1-A6176D7A85B3}" srcOrd="1" destOrd="0" parTransId="{BB9A1924-D625-4E97-95B5-F5D21A9864EF}" sibTransId="{11469ACF-845B-4C53-B1C8-C49CDE1893DA}"/>
    <dgm:cxn modelId="{0BCE2B08-9C22-4281-A910-53AD8B3812E4}" type="presParOf" srcId="{4451535A-EB2C-420F-A2A6-6FB02E429EF4}" destId="{F754562F-0C5C-498B-8B67-FC6A2E5FC200}" srcOrd="0" destOrd="0" presId="urn:microsoft.com/office/officeart/2008/layout/VerticalCurvedList"/>
    <dgm:cxn modelId="{A701749B-DABF-4F14-A4AD-EC406D719093}" type="presParOf" srcId="{F754562F-0C5C-498B-8B67-FC6A2E5FC200}" destId="{B3BDB85C-4AB8-4088-82CD-411994B9DC8D}" srcOrd="0" destOrd="0" presId="urn:microsoft.com/office/officeart/2008/layout/VerticalCurvedList"/>
    <dgm:cxn modelId="{1EA4AC6C-38F7-42AC-B4B0-1F4668735175}" type="presParOf" srcId="{B3BDB85C-4AB8-4088-82CD-411994B9DC8D}" destId="{914ED07E-30B7-4C93-9EDF-519F721764AC}" srcOrd="0" destOrd="0" presId="urn:microsoft.com/office/officeart/2008/layout/VerticalCurvedList"/>
    <dgm:cxn modelId="{E7D015A7-4525-449F-A375-C72C89299D30}" type="presParOf" srcId="{B3BDB85C-4AB8-4088-82CD-411994B9DC8D}" destId="{61CECB5D-C90C-488D-936C-4D6EF460A290}" srcOrd="1" destOrd="0" presId="urn:microsoft.com/office/officeart/2008/layout/VerticalCurvedList"/>
    <dgm:cxn modelId="{E89B60C1-6ADA-476F-AB35-D569A87975F8}" type="presParOf" srcId="{B3BDB85C-4AB8-4088-82CD-411994B9DC8D}" destId="{84B924AC-C97A-428B-B88D-EBE1121E5DF7}" srcOrd="2" destOrd="0" presId="urn:microsoft.com/office/officeart/2008/layout/VerticalCurvedList"/>
    <dgm:cxn modelId="{5EFC1DBF-5B06-4D52-ACE7-606828D734DD}" type="presParOf" srcId="{B3BDB85C-4AB8-4088-82CD-411994B9DC8D}" destId="{95B21588-4F0E-4C8D-A6A3-6CE8681A97EC}" srcOrd="3" destOrd="0" presId="urn:microsoft.com/office/officeart/2008/layout/VerticalCurvedList"/>
    <dgm:cxn modelId="{64FA4F61-ED7F-456F-887E-8543C8B884E4}" type="presParOf" srcId="{F754562F-0C5C-498B-8B67-FC6A2E5FC200}" destId="{A429D20A-1898-4BD2-9941-F8340EA411D8}" srcOrd="1" destOrd="0" presId="urn:microsoft.com/office/officeart/2008/layout/VerticalCurvedList"/>
    <dgm:cxn modelId="{AB4B6062-82E5-4046-B582-04CC7F679731}" type="presParOf" srcId="{F754562F-0C5C-498B-8B67-FC6A2E5FC200}" destId="{8FFD0576-E6BE-4BDD-9996-BC7A0BD768F4}" srcOrd="2" destOrd="0" presId="urn:microsoft.com/office/officeart/2008/layout/VerticalCurvedList"/>
    <dgm:cxn modelId="{1CE660AD-FDB2-48E8-A95C-40112E4A1E3C}" type="presParOf" srcId="{8FFD0576-E6BE-4BDD-9996-BC7A0BD768F4}" destId="{0D783B6A-D975-4019-82F2-33B725F2A28F}" srcOrd="0" destOrd="0" presId="urn:microsoft.com/office/officeart/2008/layout/VerticalCurvedList"/>
    <dgm:cxn modelId="{EBA2C034-70E0-465D-8A73-6DC86021B59E}" type="presParOf" srcId="{F754562F-0C5C-498B-8B67-FC6A2E5FC200}" destId="{9F40C493-C2F7-434E-9454-884A2D1BA828}" srcOrd="3" destOrd="0" presId="urn:microsoft.com/office/officeart/2008/layout/VerticalCurvedList"/>
    <dgm:cxn modelId="{466CA5E3-D5B0-4BE2-B8C6-03C214D79EAA}" type="presParOf" srcId="{F754562F-0C5C-498B-8B67-FC6A2E5FC200}" destId="{4AAE3260-3D2C-4086-B649-259A0CCB8F53}" srcOrd="4" destOrd="0" presId="urn:microsoft.com/office/officeart/2008/layout/VerticalCurvedList"/>
    <dgm:cxn modelId="{C9BA2245-FD3B-44CE-8502-5C87A9764BE9}" type="presParOf" srcId="{4AAE3260-3D2C-4086-B649-259A0CCB8F53}" destId="{B9EB3737-C02E-4CCC-9515-75F85A1E9DD8}" srcOrd="0" destOrd="0" presId="urn:microsoft.com/office/officeart/2008/layout/VerticalCurvedList"/>
    <dgm:cxn modelId="{DF9F6A4D-BA74-442E-9F83-9B6EBE535007}" type="presParOf" srcId="{F754562F-0C5C-498B-8B67-FC6A2E5FC200}" destId="{FF9CFDEA-02E5-481A-8904-C1AD45156186}" srcOrd="5" destOrd="0" presId="urn:microsoft.com/office/officeart/2008/layout/VerticalCurvedList"/>
    <dgm:cxn modelId="{6B74EFE4-E0CA-4F81-99FD-54498A81B2AE}" type="presParOf" srcId="{F754562F-0C5C-498B-8B67-FC6A2E5FC200}" destId="{7D825C12-D186-4C24-9D8D-C262116E37E7}" srcOrd="6" destOrd="0" presId="urn:microsoft.com/office/officeart/2008/layout/VerticalCurvedList"/>
    <dgm:cxn modelId="{907AFB0A-1D1F-4ADD-B011-D558B57A7C7F}" type="presParOf" srcId="{7D825C12-D186-4C24-9D8D-C262116E37E7}" destId="{B437DF37-1E07-4B99-B804-F6625CD0D805}"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6E1E96-1C40-46A7-A8DB-A88ACF18E372}"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E2072BB6-F4A4-4BA5-8B82-15DE7DB5C80E}">
      <dgm:prSet phldrT="[Text]" custT="1"/>
      <dgm:spPr>
        <a:solidFill>
          <a:schemeClr val="accent2"/>
        </a:solidFill>
      </dgm:spPr>
      <dgm:t>
        <a:bodyPr/>
        <a:lstStyle/>
        <a:p>
          <a:r>
            <a:rPr lang="en-US" sz="1800" dirty="0" smtClean="0">
              <a:solidFill>
                <a:schemeClr val="tx1"/>
              </a:solidFill>
              <a:latin typeface="EYInterstate" panose="02000503020000020004" pitchFamily="2" charset="0"/>
            </a:rPr>
            <a:t>Current Year Basis</a:t>
          </a:r>
          <a:endParaRPr lang="en-US" sz="1800" dirty="0">
            <a:solidFill>
              <a:schemeClr val="tx1"/>
            </a:solidFill>
            <a:latin typeface="EYInterstate" panose="02000503020000020004" pitchFamily="2" charset="0"/>
          </a:endParaRPr>
        </a:p>
      </dgm:t>
    </dgm:pt>
    <dgm:pt modelId="{B5E170CA-ABBD-4CBC-84C3-FAA0C497E7B9}" type="parTrans" cxnId="{0F700607-C1C2-4A78-B54F-07181D990D58}">
      <dgm:prSet/>
      <dgm:spPr/>
      <dgm:t>
        <a:bodyPr/>
        <a:lstStyle/>
        <a:p>
          <a:endParaRPr lang="en-US"/>
        </a:p>
      </dgm:t>
    </dgm:pt>
    <dgm:pt modelId="{C70B8E91-900E-4D22-8F92-8019EC5BE07B}" type="sibTrans" cxnId="{0F700607-C1C2-4A78-B54F-07181D990D58}">
      <dgm:prSet/>
      <dgm:spPr/>
      <dgm:t>
        <a:bodyPr/>
        <a:lstStyle/>
        <a:p>
          <a:endParaRPr lang="en-US"/>
        </a:p>
      </dgm:t>
    </dgm:pt>
    <dgm:pt modelId="{A3EACD4E-C3AC-48F9-BC44-776CE1EF0511}">
      <dgm:prSet phldrT="[Text]" custT="1"/>
      <dgm:spPr/>
      <dgm:t>
        <a:bodyPr/>
        <a:lstStyle/>
        <a:p>
          <a:pPr algn="just"/>
          <a:r>
            <a:rPr lang="en-GB" sz="1600" dirty="0" smtClean="0">
              <a:solidFill>
                <a:schemeClr val="tx1"/>
              </a:solidFill>
              <a:latin typeface="EYInterstate" panose="02000503020000020004" pitchFamily="2" charset="0"/>
            </a:rPr>
            <a:t>Sec 12 (2) (a)};</a:t>
          </a:r>
          <a:endParaRPr lang="en-US" sz="1600" dirty="0">
            <a:solidFill>
              <a:schemeClr val="tx1"/>
            </a:solidFill>
            <a:latin typeface="EYInterstate" panose="02000503020000020004" pitchFamily="2" charset="0"/>
          </a:endParaRPr>
        </a:p>
      </dgm:t>
    </dgm:pt>
    <dgm:pt modelId="{0D5A6D28-B990-4B0B-AA7E-E1771A2DFDB6}" type="parTrans" cxnId="{0A283E06-E876-4D15-A71A-F73B9F60BC9E}">
      <dgm:prSet/>
      <dgm:spPr/>
      <dgm:t>
        <a:bodyPr/>
        <a:lstStyle/>
        <a:p>
          <a:endParaRPr lang="en-US"/>
        </a:p>
      </dgm:t>
    </dgm:pt>
    <dgm:pt modelId="{C02790F0-EFBF-408C-93F7-CAB0F8D431E7}" type="sibTrans" cxnId="{0A283E06-E876-4D15-A71A-F73B9F60BC9E}">
      <dgm:prSet/>
      <dgm:spPr/>
      <dgm:t>
        <a:bodyPr/>
        <a:lstStyle/>
        <a:p>
          <a:endParaRPr lang="en-US"/>
        </a:p>
      </dgm:t>
    </dgm:pt>
    <dgm:pt modelId="{BB2D0CAC-6266-4A5E-BF4B-48647762F817}">
      <dgm:prSet phldrT="[Text]" custT="1"/>
      <dgm:spPr>
        <a:solidFill>
          <a:schemeClr val="accent2"/>
        </a:solidFill>
      </dgm:spPr>
      <dgm:t>
        <a:bodyPr/>
        <a:lstStyle/>
        <a:p>
          <a:r>
            <a:rPr lang="en-US" sz="1800" dirty="0" smtClean="0">
              <a:solidFill>
                <a:schemeClr val="tx1"/>
              </a:solidFill>
              <a:latin typeface="EYInterstate" panose="02000503020000020004" pitchFamily="2" charset="0"/>
            </a:rPr>
            <a:t>Prior Year Basis</a:t>
          </a:r>
          <a:endParaRPr lang="en-US" sz="1800" dirty="0">
            <a:solidFill>
              <a:schemeClr val="tx1"/>
            </a:solidFill>
            <a:latin typeface="EYInterstate" panose="02000503020000020004" pitchFamily="2" charset="0"/>
          </a:endParaRPr>
        </a:p>
      </dgm:t>
    </dgm:pt>
    <dgm:pt modelId="{F67E2AB1-1B22-48E2-BE1E-58EF923BE540}" type="parTrans" cxnId="{5DFB6BAA-420B-403E-8174-EB924924F707}">
      <dgm:prSet/>
      <dgm:spPr/>
      <dgm:t>
        <a:bodyPr/>
        <a:lstStyle/>
        <a:p>
          <a:endParaRPr lang="en-US"/>
        </a:p>
      </dgm:t>
    </dgm:pt>
    <dgm:pt modelId="{C46D8383-4800-4389-BF9D-03CCC5B6795E}" type="sibTrans" cxnId="{5DFB6BAA-420B-403E-8174-EB924924F707}">
      <dgm:prSet/>
      <dgm:spPr/>
      <dgm:t>
        <a:bodyPr/>
        <a:lstStyle/>
        <a:p>
          <a:endParaRPr lang="en-US"/>
        </a:p>
      </dgm:t>
    </dgm:pt>
    <dgm:pt modelId="{7B7AF482-ED6C-4D99-A5F7-F7DBCF957EC6}">
      <dgm:prSet phldrT="[Text]" custT="1"/>
      <dgm:spPr/>
      <dgm:t>
        <a:bodyPr/>
        <a:lstStyle/>
        <a:p>
          <a:pPr algn="just"/>
          <a:r>
            <a:rPr lang="en-GB" sz="1600" dirty="0" smtClean="0">
              <a:solidFill>
                <a:schemeClr val="tx1"/>
              </a:solidFill>
              <a:latin typeface="EYInterstate" panose="02000503020000020004" pitchFamily="2" charset="0"/>
            </a:rPr>
            <a:t> {Sec 12 (2) (b)} </a:t>
          </a:r>
          <a:endParaRPr lang="en-US" sz="1600" dirty="0">
            <a:solidFill>
              <a:schemeClr val="tx1"/>
            </a:solidFill>
            <a:latin typeface="EYInterstate" panose="02000503020000020004" pitchFamily="2" charset="0"/>
          </a:endParaRPr>
        </a:p>
      </dgm:t>
    </dgm:pt>
    <dgm:pt modelId="{92B421F5-08EC-48FC-B99F-EFAE871EE80F}" type="sibTrans" cxnId="{347A5571-F767-4580-A90D-F69D37399A36}">
      <dgm:prSet/>
      <dgm:spPr/>
      <dgm:t>
        <a:bodyPr/>
        <a:lstStyle/>
        <a:p>
          <a:endParaRPr lang="en-US"/>
        </a:p>
      </dgm:t>
    </dgm:pt>
    <dgm:pt modelId="{2C15F52D-3C9E-406B-84DA-A5212199CC2E}" type="parTrans" cxnId="{347A5571-F767-4580-A90D-F69D37399A36}">
      <dgm:prSet/>
      <dgm:spPr/>
      <dgm:t>
        <a:bodyPr/>
        <a:lstStyle/>
        <a:p>
          <a:endParaRPr lang="en-US"/>
        </a:p>
      </dgm:t>
    </dgm:pt>
    <dgm:pt modelId="{064449E7-5DEB-420C-88F2-527C74AA4476}">
      <dgm:prSet phldrT="[Text]" custT="1"/>
      <dgm:spPr/>
      <dgm:t>
        <a:bodyPr/>
        <a:lstStyle/>
        <a:p>
          <a:pPr algn="just"/>
          <a:endParaRPr lang="en-US" sz="1600" dirty="0">
            <a:latin typeface="EYInterstate" panose="02000503020000020004" pitchFamily="2" charset="0"/>
          </a:endParaRPr>
        </a:p>
      </dgm:t>
    </dgm:pt>
    <dgm:pt modelId="{93EAEB58-2781-4C60-B3F0-AD8F1AA2333E}" type="parTrans" cxnId="{AFC05E76-F5A2-4D89-8B76-D339BFEA0596}">
      <dgm:prSet/>
      <dgm:spPr/>
      <dgm:t>
        <a:bodyPr/>
        <a:lstStyle/>
        <a:p>
          <a:endParaRPr lang="en-US"/>
        </a:p>
      </dgm:t>
    </dgm:pt>
    <dgm:pt modelId="{5E1EC5B1-D7A8-41D4-9AA1-D36510F641F3}" type="sibTrans" cxnId="{AFC05E76-F5A2-4D89-8B76-D339BFEA0596}">
      <dgm:prSet/>
      <dgm:spPr/>
      <dgm:t>
        <a:bodyPr/>
        <a:lstStyle/>
        <a:p>
          <a:endParaRPr lang="en-US"/>
        </a:p>
      </dgm:t>
    </dgm:pt>
    <dgm:pt modelId="{440ED493-0DD1-4615-A123-ACB2A03A4FF3}">
      <dgm:prSet phldrT="[Text]" custT="1"/>
      <dgm:spPr/>
      <dgm:t>
        <a:bodyPr/>
        <a:lstStyle/>
        <a:p>
          <a:endParaRPr lang="en-US" sz="1100" dirty="0"/>
        </a:p>
      </dgm:t>
    </dgm:pt>
    <dgm:pt modelId="{32FDCBAD-A835-4E5D-AC65-253471B59C32}" type="parTrans" cxnId="{9C8E2C9F-D588-49A9-A60D-27F3E799DDC1}">
      <dgm:prSet/>
      <dgm:spPr/>
      <dgm:t>
        <a:bodyPr/>
        <a:lstStyle/>
        <a:p>
          <a:endParaRPr lang="en-US"/>
        </a:p>
      </dgm:t>
    </dgm:pt>
    <dgm:pt modelId="{A50A3C73-A332-42B1-B072-F1725EA54B9B}" type="sibTrans" cxnId="{9C8E2C9F-D588-49A9-A60D-27F3E799DDC1}">
      <dgm:prSet/>
      <dgm:spPr/>
      <dgm:t>
        <a:bodyPr/>
        <a:lstStyle/>
        <a:p>
          <a:endParaRPr lang="en-US"/>
        </a:p>
      </dgm:t>
    </dgm:pt>
    <dgm:pt modelId="{F729F9CF-4A32-4ED9-829B-4DF198F3D4A2}">
      <dgm:prSet phldrT="[Text]" custT="1"/>
      <dgm:spPr/>
      <dgm:t>
        <a:bodyPr/>
        <a:lstStyle/>
        <a:p>
          <a:pPr algn="just"/>
          <a:r>
            <a:rPr lang="en-GB" sz="1600" dirty="0" smtClean="0">
              <a:solidFill>
                <a:schemeClr val="tx1"/>
              </a:solidFill>
              <a:latin typeface="EYInterstate" panose="02000503020000020004" pitchFamily="2" charset="0"/>
            </a:rPr>
            <a:t>The amount specified in the preceding year assessment multiplied by one hundred and ten percent.</a:t>
          </a:r>
          <a:endParaRPr lang="en-US" sz="1600" dirty="0">
            <a:solidFill>
              <a:schemeClr val="tx1"/>
            </a:solidFill>
            <a:latin typeface="EYInterstate" panose="02000503020000020004" pitchFamily="2" charset="0"/>
          </a:endParaRPr>
        </a:p>
      </dgm:t>
    </dgm:pt>
    <dgm:pt modelId="{5FD67455-3553-4E6D-B622-1D7936F41962}" type="parTrans" cxnId="{95494D1C-B5FC-43CB-8313-F1DCBDD0663A}">
      <dgm:prSet/>
      <dgm:spPr/>
      <dgm:t>
        <a:bodyPr/>
        <a:lstStyle/>
        <a:p>
          <a:endParaRPr lang="en-US"/>
        </a:p>
      </dgm:t>
    </dgm:pt>
    <dgm:pt modelId="{9E9586B0-55E6-4357-95F4-A3E78D0052C4}" type="sibTrans" cxnId="{95494D1C-B5FC-43CB-8313-F1DCBDD0663A}">
      <dgm:prSet/>
      <dgm:spPr/>
      <dgm:t>
        <a:bodyPr/>
        <a:lstStyle/>
        <a:p>
          <a:endParaRPr lang="en-US"/>
        </a:p>
      </dgm:t>
    </dgm:pt>
    <dgm:pt modelId="{B7B2F462-40BB-4BEE-B6E3-C77FA41625D0}">
      <dgm:prSet phldrT="[Text]" custT="1"/>
      <dgm:spPr/>
      <dgm:t>
        <a:bodyPr/>
        <a:lstStyle/>
        <a:p>
          <a:pPr algn="just"/>
          <a:endParaRPr lang="en-US" sz="1600" dirty="0">
            <a:latin typeface="EYInterstate" panose="02000503020000020004" pitchFamily="2" charset="0"/>
          </a:endParaRPr>
        </a:p>
      </dgm:t>
    </dgm:pt>
    <dgm:pt modelId="{683A4E49-AD5D-49BE-B082-B41C14A8E6D2}" type="parTrans" cxnId="{B4DCE6C0-581C-4B6C-AF34-2461717F6718}">
      <dgm:prSet/>
      <dgm:spPr/>
      <dgm:t>
        <a:bodyPr/>
        <a:lstStyle/>
        <a:p>
          <a:endParaRPr lang="en-US"/>
        </a:p>
      </dgm:t>
    </dgm:pt>
    <dgm:pt modelId="{CEA20171-490A-478C-8297-642031F2BF2D}" type="sibTrans" cxnId="{B4DCE6C0-581C-4B6C-AF34-2461717F6718}">
      <dgm:prSet/>
      <dgm:spPr/>
      <dgm:t>
        <a:bodyPr/>
        <a:lstStyle/>
        <a:p>
          <a:endParaRPr lang="en-US"/>
        </a:p>
      </dgm:t>
    </dgm:pt>
    <dgm:pt modelId="{8B9884F7-5A4C-4193-9A72-E5A8CD78E5F7}">
      <dgm:prSet phldrT="[Text]" custT="1"/>
      <dgm:spPr/>
      <dgm:t>
        <a:bodyPr/>
        <a:lstStyle/>
        <a:p>
          <a:pPr algn="just"/>
          <a:r>
            <a:rPr lang="en-GB" sz="1600" dirty="0" smtClean="0">
              <a:solidFill>
                <a:schemeClr val="tx1"/>
              </a:solidFill>
              <a:latin typeface="EYInterstate" panose="02000503020000020004" pitchFamily="2" charset="0"/>
            </a:rPr>
            <a:t>the amount equal to the tax that would be payable by that person if his total income for the current year was an amount equal to his instalment income; or</a:t>
          </a:r>
          <a:endParaRPr lang="en-US" sz="1600" dirty="0" smtClean="0">
            <a:solidFill>
              <a:schemeClr val="tx1"/>
            </a:solidFill>
            <a:latin typeface="EYInterstate" panose="02000503020000020004" pitchFamily="2" charset="0"/>
          </a:endParaRPr>
        </a:p>
        <a:p>
          <a:pPr algn="just"/>
          <a:endParaRPr lang="en-US" sz="1600" dirty="0">
            <a:solidFill>
              <a:schemeClr val="tx1"/>
            </a:solidFill>
            <a:latin typeface="EYInterstate" panose="02000503020000020004" pitchFamily="2" charset="0"/>
          </a:endParaRPr>
        </a:p>
      </dgm:t>
    </dgm:pt>
    <dgm:pt modelId="{F60F0421-2309-4CAF-8499-1959387D8BFA}" type="sibTrans" cxnId="{A6444C3E-6AF0-49E6-A0CF-9EAF35119E5A}">
      <dgm:prSet/>
      <dgm:spPr/>
      <dgm:t>
        <a:bodyPr/>
        <a:lstStyle/>
        <a:p>
          <a:endParaRPr lang="en-US"/>
        </a:p>
      </dgm:t>
    </dgm:pt>
    <dgm:pt modelId="{B53F6F75-ACAE-4841-981A-D4B5E9830923}" type="parTrans" cxnId="{A6444C3E-6AF0-49E6-A0CF-9EAF35119E5A}">
      <dgm:prSet/>
      <dgm:spPr/>
      <dgm:t>
        <a:bodyPr/>
        <a:lstStyle/>
        <a:p>
          <a:endParaRPr lang="en-US"/>
        </a:p>
      </dgm:t>
    </dgm:pt>
    <dgm:pt modelId="{F600A21F-6601-488F-9444-874377FDFF4F}">
      <dgm:prSet phldrT="[Text]" custT="1"/>
      <dgm:spPr/>
      <dgm:t>
        <a:bodyPr/>
        <a:lstStyle/>
        <a:p>
          <a:pPr algn="just"/>
          <a:endParaRPr lang="en-US" sz="1600" dirty="0">
            <a:solidFill>
              <a:schemeClr val="tx1"/>
            </a:solidFill>
            <a:latin typeface="EYInterstate" panose="02000503020000020004" pitchFamily="2" charset="0"/>
          </a:endParaRPr>
        </a:p>
      </dgm:t>
    </dgm:pt>
    <dgm:pt modelId="{95950C13-8EF5-41F8-8F1C-98D3B5AFFD1F}" type="sibTrans" cxnId="{723FD527-E9A0-45AB-8487-378C4A3312C6}">
      <dgm:prSet/>
      <dgm:spPr/>
      <dgm:t>
        <a:bodyPr/>
        <a:lstStyle/>
        <a:p>
          <a:endParaRPr lang="en-US"/>
        </a:p>
      </dgm:t>
    </dgm:pt>
    <dgm:pt modelId="{C7C61D07-4795-4727-9E61-3E234E650DD0}" type="parTrans" cxnId="{723FD527-E9A0-45AB-8487-378C4A3312C6}">
      <dgm:prSet/>
      <dgm:spPr/>
      <dgm:t>
        <a:bodyPr/>
        <a:lstStyle/>
        <a:p>
          <a:endParaRPr lang="en-US"/>
        </a:p>
      </dgm:t>
    </dgm:pt>
    <dgm:pt modelId="{EECB7164-1DD1-4150-B9A9-5026347E100C}" type="pres">
      <dgm:prSet presAssocID="{A06E1E96-1C40-46A7-A8DB-A88ACF18E372}" presName="Name0" presStyleCnt="0">
        <dgm:presLayoutVars>
          <dgm:chMax/>
          <dgm:chPref val="3"/>
          <dgm:dir/>
          <dgm:animOne val="branch"/>
          <dgm:animLvl val="lvl"/>
        </dgm:presLayoutVars>
      </dgm:prSet>
      <dgm:spPr/>
      <dgm:t>
        <a:bodyPr/>
        <a:lstStyle/>
        <a:p>
          <a:endParaRPr lang="en-GB"/>
        </a:p>
      </dgm:t>
    </dgm:pt>
    <dgm:pt modelId="{DB2222E6-EFD7-4CB8-B946-65955577E2B6}" type="pres">
      <dgm:prSet presAssocID="{E2072BB6-F4A4-4BA5-8B82-15DE7DB5C80E}" presName="composite" presStyleCnt="0"/>
      <dgm:spPr/>
    </dgm:pt>
    <dgm:pt modelId="{9222590A-5DCA-47E8-93C8-71F3EB753126}" type="pres">
      <dgm:prSet presAssocID="{E2072BB6-F4A4-4BA5-8B82-15DE7DB5C80E}" presName="FirstChild" presStyleLbl="revTx" presStyleIdx="0" presStyleCnt="4">
        <dgm:presLayoutVars>
          <dgm:chMax val="0"/>
          <dgm:chPref val="0"/>
          <dgm:bulletEnabled val="1"/>
        </dgm:presLayoutVars>
      </dgm:prSet>
      <dgm:spPr/>
      <dgm:t>
        <a:bodyPr/>
        <a:lstStyle/>
        <a:p>
          <a:endParaRPr lang="en-US"/>
        </a:p>
      </dgm:t>
    </dgm:pt>
    <dgm:pt modelId="{51A3BA3C-13B9-4529-8940-D96365BBB9C5}" type="pres">
      <dgm:prSet presAssocID="{E2072BB6-F4A4-4BA5-8B82-15DE7DB5C80E}" presName="Parent" presStyleLbl="alignNode1" presStyleIdx="0" presStyleCnt="2" custScaleX="137174" custScaleY="65357" custLinFactNeighborX="9293" custLinFactNeighborY="18129">
        <dgm:presLayoutVars>
          <dgm:chMax val="3"/>
          <dgm:chPref val="3"/>
          <dgm:bulletEnabled val="1"/>
        </dgm:presLayoutVars>
      </dgm:prSet>
      <dgm:spPr/>
      <dgm:t>
        <a:bodyPr/>
        <a:lstStyle/>
        <a:p>
          <a:endParaRPr lang="en-US"/>
        </a:p>
      </dgm:t>
    </dgm:pt>
    <dgm:pt modelId="{5F3438CF-B803-4B7C-9AFC-B5F1A6ECC3BB}" type="pres">
      <dgm:prSet presAssocID="{E2072BB6-F4A4-4BA5-8B82-15DE7DB5C80E}" presName="Accent" presStyleLbl="parChTrans1D1" presStyleIdx="0" presStyleCnt="2" custLinFactNeighborX="-2416" custLinFactNeighborY="-28222"/>
      <dgm:spPr/>
    </dgm:pt>
    <dgm:pt modelId="{B206C388-8629-4BF0-919C-CF874D73310B}" type="pres">
      <dgm:prSet presAssocID="{E2072BB6-F4A4-4BA5-8B82-15DE7DB5C80E}" presName="Child" presStyleLbl="revTx" presStyleIdx="1" presStyleCnt="4">
        <dgm:presLayoutVars>
          <dgm:chMax val="0"/>
          <dgm:chPref val="0"/>
          <dgm:bulletEnabled val="1"/>
        </dgm:presLayoutVars>
      </dgm:prSet>
      <dgm:spPr/>
      <dgm:t>
        <a:bodyPr/>
        <a:lstStyle/>
        <a:p>
          <a:endParaRPr lang="en-US"/>
        </a:p>
      </dgm:t>
    </dgm:pt>
    <dgm:pt modelId="{8FAC0A77-22E8-41D9-87F5-ABC7647BD69B}" type="pres">
      <dgm:prSet presAssocID="{C70B8E91-900E-4D22-8F92-8019EC5BE07B}" presName="sibTrans" presStyleCnt="0"/>
      <dgm:spPr/>
    </dgm:pt>
    <dgm:pt modelId="{4F919337-4DCF-4BE4-8F17-760055CF940E}" type="pres">
      <dgm:prSet presAssocID="{BB2D0CAC-6266-4A5E-BF4B-48647762F817}" presName="composite" presStyleCnt="0"/>
      <dgm:spPr/>
    </dgm:pt>
    <dgm:pt modelId="{27816F5E-A788-4E5F-A7A9-E4FD76FC018E}" type="pres">
      <dgm:prSet presAssocID="{BB2D0CAC-6266-4A5E-BF4B-48647762F817}" presName="FirstChild" presStyleLbl="revTx" presStyleIdx="2" presStyleCnt="4">
        <dgm:presLayoutVars>
          <dgm:chMax val="0"/>
          <dgm:chPref val="0"/>
          <dgm:bulletEnabled val="1"/>
        </dgm:presLayoutVars>
      </dgm:prSet>
      <dgm:spPr/>
      <dgm:t>
        <a:bodyPr/>
        <a:lstStyle/>
        <a:p>
          <a:endParaRPr lang="en-US"/>
        </a:p>
      </dgm:t>
    </dgm:pt>
    <dgm:pt modelId="{5B02AF7E-405A-4F63-9327-9624C2885D8A}" type="pres">
      <dgm:prSet presAssocID="{BB2D0CAC-6266-4A5E-BF4B-48647762F817}" presName="Parent" presStyleLbl="alignNode1" presStyleIdx="1" presStyleCnt="2" custScaleX="136169" custScaleY="61619" custLinFactNeighborX="9294" custLinFactNeighborY="16834">
        <dgm:presLayoutVars>
          <dgm:chMax val="3"/>
          <dgm:chPref val="3"/>
          <dgm:bulletEnabled val="1"/>
        </dgm:presLayoutVars>
      </dgm:prSet>
      <dgm:spPr/>
      <dgm:t>
        <a:bodyPr/>
        <a:lstStyle/>
        <a:p>
          <a:endParaRPr lang="en-US"/>
        </a:p>
      </dgm:t>
    </dgm:pt>
    <dgm:pt modelId="{8B6FE94A-211A-41AD-9D23-91FEFACB966E}" type="pres">
      <dgm:prSet presAssocID="{BB2D0CAC-6266-4A5E-BF4B-48647762F817}" presName="Accent" presStyleLbl="parChTrans1D1" presStyleIdx="1" presStyleCnt="2" custLinFactNeighborX="-1947" custLinFactNeighborY="-28222"/>
      <dgm:spPr/>
    </dgm:pt>
    <dgm:pt modelId="{56E72B2A-F999-4401-A44A-8463F3FEA9BC}" type="pres">
      <dgm:prSet presAssocID="{BB2D0CAC-6266-4A5E-BF4B-48647762F817}" presName="Child" presStyleLbl="revTx" presStyleIdx="3" presStyleCnt="4">
        <dgm:presLayoutVars>
          <dgm:chMax val="0"/>
          <dgm:chPref val="0"/>
          <dgm:bulletEnabled val="1"/>
        </dgm:presLayoutVars>
      </dgm:prSet>
      <dgm:spPr/>
      <dgm:t>
        <a:bodyPr/>
        <a:lstStyle/>
        <a:p>
          <a:endParaRPr lang="en-US"/>
        </a:p>
      </dgm:t>
    </dgm:pt>
  </dgm:ptLst>
  <dgm:cxnLst>
    <dgm:cxn modelId="{6DB15145-75A9-49CB-B358-331A06A5F50C}" type="presOf" srcId="{7B7AF482-ED6C-4D99-A5F7-F7DBCF957EC6}" destId="{56E72B2A-F999-4401-A44A-8463F3FEA9BC}" srcOrd="0" destOrd="0" presId="urn:microsoft.com/office/officeart/2011/layout/TabList"/>
    <dgm:cxn modelId="{5DFB6BAA-420B-403E-8174-EB924924F707}" srcId="{A06E1E96-1C40-46A7-A8DB-A88ACF18E372}" destId="{BB2D0CAC-6266-4A5E-BF4B-48647762F817}" srcOrd="1" destOrd="0" parTransId="{F67E2AB1-1B22-48E2-BE1E-58EF923BE540}" sibTransId="{C46D8383-4800-4389-BF9D-03CCC5B6795E}"/>
    <dgm:cxn modelId="{0A283E06-E876-4D15-A71A-F73B9F60BC9E}" srcId="{E2072BB6-F4A4-4BA5-8B82-15DE7DB5C80E}" destId="{A3EACD4E-C3AC-48F9-BC44-776CE1EF0511}" srcOrd="1" destOrd="0" parTransId="{0D5A6D28-B990-4B0B-AA7E-E1771A2DFDB6}" sibTransId="{C02790F0-EFBF-408C-93F7-CAB0F8D431E7}"/>
    <dgm:cxn modelId="{95494D1C-B5FC-43CB-8313-F1DCBDD0663A}" srcId="{BB2D0CAC-6266-4A5E-BF4B-48647762F817}" destId="{F729F9CF-4A32-4ED9-829B-4DF198F3D4A2}" srcOrd="3" destOrd="0" parTransId="{5FD67455-3553-4E6D-B622-1D7936F41962}" sibTransId="{9E9586B0-55E6-4357-95F4-A3E78D0052C4}"/>
    <dgm:cxn modelId="{EEEC07A4-9DE6-4E11-9C8E-B995BC546505}" type="presOf" srcId="{A3EACD4E-C3AC-48F9-BC44-776CE1EF0511}" destId="{B206C388-8629-4BF0-919C-CF874D73310B}" srcOrd="0" destOrd="0" presId="urn:microsoft.com/office/officeart/2011/layout/TabList"/>
    <dgm:cxn modelId="{3AE2FF26-9296-4D90-A1AF-E3BD621FEE5B}" type="presOf" srcId="{F600A21F-6601-488F-9444-874377FDFF4F}" destId="{B206C388-8629-4BF0-919C-CF874D73310B}" srcOrd="0" destOrd="1" presId="urn:microsoft.com/office/officeart/2011/layout/TabList"/>
    <dgm:cxn modelId="{05E9CC2C-853E-4702-8FCE-2677D79FE957}" type="presOf" srcId="{440ED493-0DD1-4615-A123-ACB2A03A4FF3}" destId="{9222590A-5DCA-47E8-93C8-71F3EB753126}" srcOrd="0" destOrd="0" presId="urn:microsoft.com/office/officeart/2011/layout/TabList"/>
    <dgm:cxn modelId="{4BE9C54C-BFC3-41E2-830B-FF04805256A2}" type="presOf" srcId="{064449E7-5DEB-420C-88F2-527C74AA4476}" destId="{27816F5E-A788-4E5F-A7A9-E4FD76FC018E}" srcOrd="0" destOrd="0" presId="urn:microsoft.com/office/officeart/2011/layout/TabList"/>
    <dgm:cxn modelId="{A6444C3E-6AF0-49E6-A0CF-9EAF35119E5A}" srcId="{E2072BB6-F4A4-4BA5-8B82-15DE7DB5C80E}" destId="{8B9884F7-5A4C-4193-9A72-E5A8CD78E5F7}" srcOrd="3" destOrd="0" parTransId="{B53F6F75-ACAE-4841-981A-D4B5E9830923}" sibTransId="{F60F0421-2309-4CAF-8499-1959387D8BFA}"/>
    <dgm:cxn modelId="{347A5571-F767-4580-A90D-F69D37399A36}" srcId="{BB2D0CAC-6266-4A5E-BF4B-48647762F817}" destId="{7B7AF482-ED6C-4D99-A5F7-F7DBCF957EC6}" srcOrd="1" destOrd="0" parTransId="{2C15F52D-3C9E-406B-84DA-A5212199CC2E}" sibTransId="{92B421F5-08EC-48FC-B99F-EFAE871EE80F}"/>
    <dgm:cxn modelId="{4A8E0028-4E8D-465C-8401-A1C23C167415}" type="presOf" srcId="{F729F9CF-4A32-4ED9-829B-4DF198F3D4A2}" destId="{56E72B2A-F999-4401-A44A-8463F3FEA9BC}" srcOrd="0" destOrd="2" presId="urn:microsoft.com/office/officeart/2011/layout/TabList"/>
    <dgm:cxn modelId="{5F7CB72D-D7B3-43FB-A419-B6BDA8B39DC9}" type="presOf" srcId="{A06E1E96-1C40-46A7-A8DB-A88ACF18E372}" destId="{EECB7164-1DD1-4150-B9A9-5026347E100C}" srcOrd="0" destOrd="0" presId="urn:microsoft.com/office/officeart/2011/layout/TabList"/>
    <dgm:cxn modelId="{5C78D563-0816-49D1-83EB-96FDA9AEEC3A}" type="presOf" srcId="{E2072BB6-F4A4-4BA5-8B82-15DE7DB5C80E}" destId="{51A3BA3C-13B9-4529-8940-D96365BBB9C5}" srcOrd="0" destOrd="0" presId="urn:microsoft.com/office/officeart/2011/layout/TabList"/>
    <dgm:cxn modelId="{0F700607-C1C2-4A78-B54F-07181D990D58}" srcId="{A06E1E96-1C40-46A7-A8DB-A88ACF18E372}" destId="{E2072BB6-F4A4-4BA5-8B82-15DE7DB5C80E}" srcOrd="0" destOrd="0" parTransId="{B5E170CA-ABBD-4CBC-84C3-FAA0C497E7B9}" sibTransId="{C70B8E91-900E-4D22-8F92-8019EC5BE07B}"/>
    <dgm:cxn modelId="{723FD527-E9A0-45AB-8487-378C4A3312C6}" srcId="{E2072BB6-F4A4-4BA5-8B82-15DE7DB5C80E}" destId="{F600A21F-6601-488F-9444-874377FDFF4F}" srcOrd="2" destOrd="0" parTransId="{C7C61D07-4795-4727-9E61-3E234E650DD0}" sibTransId="{95950C13-8EF5-41F8-8F1C-98D3B5AFFD1F}"/>
    <dgm:cxn modelId="{AFC05E76-F5A2-4D89-8B76-D339BFEA0596}" srcId="{BB2D0CAC-6266-4A5E-BF4B-48647762F817}" destId="{064449E7-5DEB-420C-88F2-527C74AA4476}" srcOrd="0" destOrd="0" parTransId="{93EAEB58-2781-4C60-B3F0-AD8F1AA2333E}" sibTransId="{5E1EC5B1-D7A8-41D4-9AA1-D36510F641F3}"/>
    <dgm:cxn modelId="{356045D2-3FDA-4B82-AFF3-30D6D15EE133}" type="presOf" srcId="{BB2D0CAC-6266-4A5E-BF4B-48647762F817}" destId="{5B02AF7E-405A-4F63-9327-9624C2885D8A}" srcOrd="0" destOrd="0" presId="urn:microsoft.com/office/officeart/2011/layout/TabList"/>
    <dgm:cxn modelId="{B4DCE6C0-581C-4B6C-AF34-2461717F6718}" srcId="{BB2D0CAC-6266-4A5E-BF4B-48647762F817}" destId="{B7B2F462-40BB-4BEE-B6E3-C77FA41625D0}" srcOrd="2" destOrd="0" parTransId="{683A4E49-AD5D-49BE-B082-B41C14A8E6D2}" sibTransId="{CEA20171-490A-478C-8297-642031F2BF2D}"/>
    <dgm:cxn modelId="{9C8E2C9F-D588-49A9-A60D-27F3E799DDC1}" srcId="{E2072BB6-F4A4-4BA5-8B82-15DE7DB5C80E}" destId="{440ED493-0DD1-4615-A123-ACB2A03A4FF3}" srcOrd="0" destOrd="0" parTransId="{32FDCBAD-A835-4E5D-AC65-253471B59C32}" sibTransId="{A50A3C73-A332-42B1-B072-F1725EA54B9B}"/>
    <dgm:cxn modelId="{BC6F1BA1-41D2-4CEB-8C6B-2605DEB9DD58}" type="presOf" srcId="{B7B2F462-40BB-4BEE-B6E3-C77FA41625D0}" destId="{56E72B2A-F999-4401-A44A-8463F3FEA9BC}" srcOrd="0" destOrd="1" presId="urn:microsoft.com/office/officeart/2011/layout/TabList"/>
    <dgm:cxn modelId="{AA468E71-D51E-4FCF-8750-E0A638261D88}" type="presOf" srcId="{8B9884F7-5A4C-4193-9A72-E5A8CD78E5F7}" destId="{B206C388-8629-4BF0-919C-CF874D73310B}" srcOrd="0" destOrd="2" presId="urn:microsoft.com/office/officeart/2011/layout/TabList"/>
    <dgm:cxn modelId="{42051B5D-DB2E-4660-941E-82CA1CA3895B}" type="presParOf" srcId="{EECB7164-1DD1-4150-B9A9-5026347E100C}" destId="{DB2222E6-EFD7-4CB8-B946-65955577E2B6}" srcOrd="0" destOrd="0" presId="urn:microsoft.com/office/officeart/2011/layout/TabList"/>
    <dgm:cxn modelId="{8D808C64-E942-4E06-814B-569D21A28AC3}" type="presParOf" srcId="{DB2222E6-EFD7-4CB8-B946-65955577E2B6}" destId="{9222590A-5DCA-47E8-93C8-71F3EB753126}" srcOrd="0" destOrd="0" presId="urn:microsoft.com/office/officeart/2011/layout/TabList"/>
    <dgm:cxn modelId="{BA7DDFF1-688F-4B08-B9D9-EEE2D565AAB4}" type="presParOf" srcId="{DB2222E6-EFD7-4CB8-B946-65955577E2B6}" destId="{51A3BA3C-13B9-4529-8940-D96365BBB9C5}" srcOrd="1" destOrd="0" presId="urn:microsoft.com/office/officeart/2011/layout/TabList"/>
    <dgm:cxn modelId="{972F3A67-FE6F-4974-B5E4-3C27EBA9D4D3}" type="presParOf" srcId="{DB2222E6-EFD7-4CB8-B946-65955577E2B6}" destId="{5F3438CF-B803-4B7C-9AFC-B5F1A6ECC3BB}" srcOrd="2" destOrd="0" presId="urn:microsoft.com/office/officeart/2011/layout/TabList"/>
    <dgm:cxn modelId="{B95167B9-070B-4E28-ABBE-AB30337495AE}" type="presParOf" srcId="{EECB7164-1DD1-4150-B9A9-5026347E100C}" destId="{B206C388-8629-4BF0-919C-CF874D73310B}" srcOrd="1" destOrd="0" presId="urn:microsoft.com/office/officeart/2011/layout/TabList"/>
    <dgm:cxn modelId="{D12F6FC7-828E-41FD-A113-2FC2B695F523}" type="presParOf" srcId="{EECB7164-1DD1-4150-B9A9-5026347E100C}" destId="{8FAC0A77-22E8-41D9-87F5-ABC7647BD69B}" srcOrd="2" destOrd="0" presId="urn:microsoft.com/office/officeart/2011/layout/TabList"/>
    <dgm:cxn modelId="{7FDAD95D-9DDF-42EF-AC01-D52FBEDF3571}" type="presParOf" srcId="{EECB7164-1DD1-4150-B9A9-5026347E100C}" destId="{4F919337-4DCF-4BE4-8F17-760055CF940E}" srcOrd="3" destOrd="0" presId="urn:microsoft.com/office/officeart/2011/layout/TabList"/>
    <dgm:cxn modelId="{BF0A660F-7CC9-452F-907B-39EFD8B9878C}" type="presParOf" srcId="{4F919337-4DCF-4BE4-8F17-760055CF940E}" destId="{27816F5E-A788-4E5F-A7A9-E4FD76FC018E}" srcOrd="0" destOrd="0" presId="urn:microsoft.com/office/officeart/2011/layout/TabList"/>
    <dgm:cxn modelId="{3F63B26D-4FB3-4DF5-84FA-6FABAA53E2B9}" type="presParOf" srcId="{4F919337-4DCF-4BE4-8F17-760055CF940E}" destId="{5B02AF7E-405A-4F63-9327-9624C2885D8A}" srcOrd="1" destOrd="0" presId="urn:microsoft.com/office/officeart/2011/layout/TabList"/>
    <dgm:cxn modelId="{355AF227-4EA0-4BE7-B9B3-7D852C6FA525}" type="presParOf" srcId="{4F919337-4DCF-4BE4-8F17-760055CF940E}" destId="{8B6FE94A-211A-41AD-9D23-91FEFACB966E}" srcOrd="2" destOrd="0" presId="urn:microsoft.com/office/officeart/2011/layout/TabList"/>
    <dgm:cxn modelId="{F464B60E-804B-4D4A-B945-97B87039EEAD}" type="presParOf" srcId="{EECB7164-1DD1-4150-B9A9-5026347E100C}" destId="{56E72B2A-F999-4401-A44A-8463F3FEA9BC}" srcOrd="4"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106BA6-26BE-4BA4-BD94-F1A6D869D0F0}" type="doc">
      <dgm:prSet loTypeId="urn:microsoft.com/office/officeart/2011/layout/HexagonRadial" loCatId="cycle" qsTypeId="urn:microsoft.com/office/officeart/2005/8/quickstyle/simple2" qsCatId="simple" csTypeId="urn:microsoft.com/office/officeart/2005/8/colors/colorful2" csCatId="colorful" phldr="1"/>
      <dgm:spPr/>
      <dgm:t>
        <a:bodyPr/>
        <a:lstStyle/>
        <a:p>
          <a:endParaRPr lang="en-GB"/>
        </a:p>
      </dgm:t>
    </dgm:pt>
    <dgm:pt modelId="{A7D4C407-066E-4A2F-9776-48FA768E97B8}">
      <dgm:prSet phldrT="[Text]"/>
      <dgm:spPr>
        <a:solidFill>
          <a:srgbClr val="0070C0"/>
        </a:solidFill>
      </dgm:spPr>
      <dgm:t>
        <a:bodyPr/>
        <a:lstStyle/>
        <a:p>
          <a:r>
            <a:rPr lang="en-US" dirty="0" smtClean="0"/>
            <a:t>Common Payments subject to WHT</a:t>
          </a:r>
          <a:endParaRPr lang="en-GB" dirty="0"/>
        </a:p>
      </dgm:t>
    </dgm:pt>
    <dgm:pt modelId="{A052F201-AD69-4D1C-9432-BB67391F9FD5}" type="parTrans" cxnId="{7FC017AB-A75D-44AA-8BCF-CD5B862E0F6C}">
      <dgm:prSet/>
      <dgm:spPr/>
      <dgm:t>
        <a:bodyPr/>
        <a:lstStyle/>
        <a:p>
          <a:endParaRPr lang="en-GB"/>
        </a:p>
      </dgm:t>
    </dgm:pt>
    <dgm:pt modelId="{44F56564-C34A-45E5-8F30-387921BFB2C7}" type="sibTrans" cxnId="{7FC017AB-A75D-44AA-8BCF-CD5B862E0F6C}">
      <dgm:prSet/>
      <dgm:spPr/>
      <dgm:t>
        <a:bodyPr/>
        <a:lstStyle/>
        <a:p>
          <a:endParaRPr lang="en-GB"/>
        </a:p>
      </dgm:t>
    </dgm:pt>
    <dgm:pt modelId="{BFE537F9-74D2-43A5-9F0A-06FE5CACF353}">
      <dgm:prSet phldrT="[Text]" custT="1"/>
      <dgm:spPr/>
      <dgm:t>
        <a:bodyPr/>
        <a:lstStyle/>
        <a:p>
          <a:r>
            <a:rPr lang="en-US" sz="2200" dirty="0" smtClean="0"/>
            <a:t>Royalties</a:t>
          </a:r>
          <a:endParaRPr lang="en-GB" sz="2200" dirty="0"/>
        </a:p>
      </dgm:t>
    </dgm:pt>
    <dgm:pt modelId="{43F6F130-1612-4D93-8DFC-EB1FCCF1ECC9}" type="parTrans" cxnId="{5E9E0A4D-C51A-48AB-B20F-AD8204CE7758}">
      <dgm:prSet/>
      <dgm:spPr/>
      <dgm:t>
        <a:bodyPr/>
        <a:lstStyle/>
        <a:p>
          <a:endParaRPr lang="en-GB"/>
        </a:p>
      </dgm:t>
    </dgm:pt>
    <dgm:pt modelId="{4162C5C2-C815-4EB3-8AAA-737458CCBD73}" type="sibTrans" cxnId="{5E9E0A4D-C51A-48AB-B20F-AD8204CE7758}">
      <dgm:prSet/>
      <dgm:spPr/>
      <dgm:t>
        <a:bodyPr/>
        <a:lstStyle/>
        <a:p>
          <a:endParaRPr lang="en-GB"/>
        </a:p>
      </dgm:t>
    </dgm:pt>
    <dgm:pt modelId="{A9F276E9-8D66-4D7E-9BAF-164F8FA31095}">
      <dgm:prSet phldrT="[Text]" custT="1"/>
      <dgm:spPr/>
      <dgm:t>
        <a:bodyPr/>
        <a:lstStyle/>
        <a:p>
          <a:r>
            <a:rPr lang="en-US" sz="2200" dirty="0" smtClean="0"/>
            <a:t>Dividends</a:t>
          </a:r>
          <a:endParaRPr lang="en-GB" sz="2200" dirty="0"/>
        </a:p>
      </dgm:t>
    </dgm:pt>
    <dgm:pt modelId="{53E4A789-F9E7-4AA0-9937-11FE40AD19D5}" type="parTrans" cxnId="{9D8A0F2D-F505-4249-9336-A07D8E18AD40}">
      <dgm:prSet/>
      <dgm:spPr/>
      <dgm:t>
        <a:bodyPr/>
        <a:lstStyle/>
        <a:p>
          <a:endParaRPr lang="en-GB"/>
        </a:p>
      </dgm:t>
    </dgm:pt>
    <dgm:pt modelId="{01366A34-5443-474D-92E1-76E212AF851D}" type="sibTrans" cxnId="{9D8A0F2D-F505-4249-9336-A07D8E18AD40}">
      <dgm:prSet/>
      <dgm:spPr/>
      <dgm:t>
        <a:bodyPr/>
        <a:lstStyle/>
        <a:p>
          <a:endParaRPr lang="en-GB"/>
        </a:p>
      </dgm:t>
    </dgm:pt>
    <dgm:pt modelId="{0A7CF958-77C3-4ED3-8240-B21FC293A9C4}">
      <dgm:prSet phldrT="[Text]" custT="1"/>
      <dgm:spPr>
        <a:solidFill>
          <a:srgbClr val="00B050"/>
        </a:solidFill>
      </dgm:spPr>
      <dgm:t>
        <a:bodyPr/>
        <a:lstStyle/>
        <a:p>
          <a:r>
            <a:rPr lang="en-US" sz="2200" dirty="0" smtClean="0"/>
            <a:t>Interest</a:t>
          </a:r>
          <a:endParaRPr lang="en-GB" sz="2200" dirty="0"/>
        </a:p>
      </dgm:t>
    </dgm:pt>
    <dgm:pt modelId="{3F7D82B7-6031-4B7A-AB4C-FBA0BB2B2BCD}" type="parTrans" cxnId="{196EB271-55F2-4617-9BBF-D12AF9D52EA4}">
      <dgm:prSet/>
      <dgm:spPr/>
      <dgm:t>
        <a:bodyPr/>
        <a:lstStyle/>
        <a:p>
          <a:endParaRPr lang="en-GB"/>
        </a:p>
      </dgm:t>
    </dgm:pt>
    <dgm:pt modelId="{14D9017B-1B85-4399-814E-CDFDFE3D90AA}" type="sibTrans" cxnId="{196EB271-55F2-4617-9BBF-D12AF9D52EA4}">
      <dgm:prSet/>
      <dgm:spPr/>
      <dgm:t>
        <a:bodyPr/>
        <a:lstStyle/>
        <a:p>
          <a:endParaRPr lang="en-GB"/>
        </a:p>
      </dgm:t>
    </dgm:pt>
    <dgm:pt modelId="{30E11406-5CD8-4E85-8BCB-B89CC82D666D}">
      <dgm:prSet phldrT="[Text]" custT="1"/>
      <dgm:spPr>
        <a:solidFill>
          <a:srgbClr val="FF0000"/>
        </a:solidFill>
      </dgm:spPr>
      <dgm:t>
        <a:bodyPr/>
        <a:lstStyle/>
        <a:p>
          <a:r>
            <a:rPr lang="en-US" sz="2000" dirty="0" smtClean="0"/>
            <a:t>Commission</a:t>
          </a:r>
          <a:endParaRPr lang="en-GB" sz="2000" dirty="0"/>
        </a:p>
      </dgm:t>
    </dgm:pt>
    <dgm:pt modelId="{29EA3DEF-32C9-4773-A215-17085552E4D6}" type="parTrans" cxnId="{0D633E63-8765-495B-9F31-E277D691B1AC}">
      <dgm:prSet/>
      <dgm:spPr/>
      <dgm:t>
        <a:bodyPr/>
        <a:lstStyle/>
        <a:p>
          <a:endParaRPr lang="en-GB"/>
        </a:p>
      </dgm:t>
    </dgm:pt>
    <dgm:pt modelId="{2E5EB248-F358-4928-84E6-8A823E88E6BB}" type="sibTrans" cxnId="{0D633E63-8765-495B-9F31-E277D691B1AC}">
      <dgm:prSet/>
      <dgm:spPr/>
      <dgm:t>
        <a:bodyPr/>
        <a:lstStyle/>
        <a:p>
          <a:endParaRPr lang="en-GB"/>
        </a:p>
      </dgm:t>
    </dgm:pt>
    <dgm:pt modelId="{8897DFAE-1B1A-4298-A4FA-C8C7BBE1DEA7}">
      <dgm:prSet phldrT="[Text]" custT="1"/>
      <dgm:spPr/>
      <dgm:t>
        <a:bodyPr/>
        <a:lstStyle/>
        <a:p>
          <a:r>
            <a:rPr lang="en-US" sz="2200" dirty="0" smtClean="0"/>
            <a:t>Management, professional and Training fees</a:t>
          </a:r>
          <a:endParaRPr lang="en-GB" sz="1400" dirty="0"/>
        </a:p>
      </dgm:t>
    </dgm:pt>
    <dgm:pt modelId="{8428896C-EBEB-4B19-BC1F-060EE3F0339D}" type="parTrans" cxnId="{5303EA37-20AE-4DD8-981B-348D858C2EF2}">
      <dgm:prSet/>
      <dgm:spPr/>
      <dgm:t>
        <a:bodyPr/>
        <a:lstStyle/>
        <a:p>
          <a:endParaRPr lang="en-GB"/>
        </a:p>
      </dgm:t>
    </dgm:pt>
    <dgm:pt modelId="{28662916-3F11-4EAB-8C5C-44660176E3AE}" type="sibTrans" cxnId="{5303EA37-20AE-4DD8-981B-348D858C2EF2}">
      <dgm:prSet/>
      <dgm:spPr/>
      <dgm:t>
        <a:bodyPr/>
        <a:lstStyle/>
        <a:p>
          <a:endParaRPr lang="en-GB"/>
        </a:p>
      </dgm:t>
    </dgm:pt>
    <dgm:pt modelId="{D947F15A-FF33-43D1-97D5-4B35F4E1EBE3}">
      <dgm:prSet phldrT="[Text]" custT="1"/>
      <dgm:spPr/>
      <dgm:t>
        <a:bodyPr/>
        <a:lstStyle/>
        <a:p>
          <a:r>
            <a:rPr lang="en-US" sz="2200" dirty="0" smtClean="0"/>
            <a:t>Agency and contractual fees</a:t>
          </a:r>
          <a:endParaRPr lang="en-GB" sz="2200" dirty="0"/>
        </a:p>
      </dgm:t>
    </dgm:pt>
    <dgm:pt modelId="{258BDF82-D959-4549-A0DE-0567F7857555}" type="parTrans" cxnId="{2A69CE88-7EFD-4642-B35C-83DF1BCC5C34}">
      <dgm:prSet/>
      <dgm:spPr/>
      <dgm:t>
        <a:bodyPr/>
        <a:lstStyle/>
        <a:p>
          <a:endParaRPr lang="en-GB"/>
        </a:p>
      </dgm:t>
    </dgm:pt>
    <dgm:pt modelId="{9B000017-4C61-41C9-B1A9-6918947DF1AB}" type="sibTrans" cxnId="{2A69CE88-7EFD-4642-B35C-83DF1BCC5C34}">
      <dgm:prSet/>
      <dgm:spPr/>
      <dgm:t>
        <a:bodyPr/>
        <a:lstStyle/>
        <a:p>
          <a:endParaRPr lang="en-GB"/>
        </a:p>
      </dgm:t>
    </dgm:pt>
    <dgm:pt modelId="{06193295-C2D7-45FB-89D1-F0A4E546F607}" type="pres">
      <dgm:prSet presAssocID="{B2106BA6-26BE-4BA4-BD94-F1A6D869D0F0}" presName="Name0" presStyleCnt="0">
        <dgm:presLayoutVars>
          <dgm:chMax val="1"/>
          <dgm:chPref val="1"/>
          <dgm:dir/>
          <dgm:animOne val="branch"/>
          <dgm:animLvl val="lvl"/>
        </dgm:presLayoutVars>
      </dgm:prSet>
      <dgm:spPr/>
      <dgm:t>
        <a:bodyPr/>
        <a:lstStyle/>
        <a:p>
          <a:endParaRPr lang="en-GB"/>
        </a:p>
      </dgm:t>
    </dgm:pt>
    <dgm:pt modelId="{78A7091C-4525-4A32-9259-823695B3B7CF}" type="pres">
      <dgm:prSet presAssocID="{A7D4C407-066E-4A2F-9776-48FA768E97B8}" presName="Parent" presStyleLbl="node0" presStyleIdx="0" presStyleCnt="1" custLinFactNeighborX="-6038" custLinFactNeighborY="1684">
        <dgm:presLayoutVars>
          <dgm:chMax val="6"/>
          <dgm:chPref val="6"/>
        </dgm:presLayoutVars>
      </dgm:prSet>
      <dgm:spPr/>
      <dgm:t>
        <a:bodyPr/>
        <a:lstStyle/>
        <a:p>
          <a:endParaRPr lang="en-GB"/>
        </a:p>
      </dgm:t>
    </dgm:pt>
    <dgm:pt modelId="{04A73D7F-07F1-4A6E-956E-B1814F9ED421}" type="pres">
      <dgm:prSet presAssocID="{BFE537F9-74D2-43A5-9F0A-06FE5CACF353}" presName="Accent1" presStyleCnt="0"/>
      <dgm:spPr/>
      <dgm:t>
        <a:bodyPr/>
        <a:lstStyle/>
        <a:p>
          <a:endParaRPr lang="en-GB"/>
        </a:p>
      </dgm:t>
    </dgm:pt>
    <dgm:pt modelId="{1DF6B583-2107-44F2-BB31-AE72BC5A3B22}" type="pres">
      <dgm:prSet presAssocID="{BFE537F9-74D2-43A5-9F0A-06FE5CACF353}" presName="Accent" presStyleLbl="bgShp" presStyleIdx="0" presStyleCnt="6"/>
      <dgm:spPr/>
      <dgm:t>
        <a:bodyPr/>
        <a:lstStyle/>
        <a:p>
          <a:endParaRPr lang="en-GB"/>
        </a:p>
      </dgm:t>
    </dgm:pt>
    <dgm:pt modelId="{F7884EB9-65C1-402E-B10F-F32FA445150E}" type="pres">
      <dgm:prSet presAssocID="{BFE537F9-74D2-43A5-9F0A-06FE5CACF353}" presName="Child1" presStyleLbl="node1" presStyleIdx="0" presStyleCnt="6" custScaleX="122865" custLinFactNeighborX="-9972">
        <dgm:presLayoutVars>
          <dgm:chMax val="0"/>
          <dgm:chPref val="0"/>
          <dgm:bulletEnabled val="1"/>
        </dgm:presLayoutVars>
      </dgm:prSet>
      <dgm:spPr/>
      <dgm:t>
        <a:bodyPr/>
        <a:lstStyle/>
        <a:p>
          <a:endParaRPr lang="en-GB"/>
        </a:p>
      </dgm:t>
    </dgm:pt>
    <dgm:pt modelId="{ABC15715-0D18-4B6E-ACAE-0CB2FEB3FCC9}" type="pres">
      <dgm:prSet presAssocID="{A9F276E9-8D66-4D7E-9BAF-164F8FA31095}" presName="Accent2" presStyleCnt="0"/>
      <dgm:spPr/>
      <dgm:t>
        <a:bodyPr/>
        <a:lstStyle/>
        <a:p>
          <a:endParaRPr lang="en-GB"/>
        </a:p>
      </dgm:t>
    </dgm:pt>
    <dgm:pt modelId="{676118A8-9526-4012-88EF-017E61FA3CD1}" type="pres">
      <dgm:prSet presAssocID="{A9F276E9-8D66-4D7E-9BAF-164F8FA31095}" presName="Accent" presStyleLbl="bgShp" presStyleIdx="1" presStyleCnt="6"/>
      <dgm:spPr>
        <a:blipFill rotWithShape="0">
          <a:blip xmlns:r="http://schemas.openxmlformats.org/officeDocument/2006/relationships" r:embed="rId1"/>
          <a:stretch>
            <a:fillRect/>
          </a:stretch>
        </a:blipFill>
      </dgm:spPr>
      <dgm:t>
        <a:bodyPr/>
        <a:lstStyle/>
        <a:p>
          <a:endParaRPr lang="en-GB"/>
        </a:p>
      </dgm:t>
    </dgm:pt>
    <dgm:pt modelId="{8E2BF145-D702-48DC-852F-887E7ABACB02}" type="pres">
      <dgm:prSet presAssocID="{A9F276E9-8D66-4D7E-9BAF-164F8FA31095}" presName="Child2" presStyleLbl="node1" presStyleIdx="1" presStyleCnt="6" custScaleX="138512" custLinFactNeighborX="12424" custLinFactNeighborY="2379">
        <dgm:presLayoutVars>
          <dgm:chMax val="0"/>
          <dgm:chPref val="0"/>
          <dgm:bulletEnabled val="1"/>
        </dgm:presLayoutVars>
      </dgm:prSet>
      <dgm:spPr/>
      <dgm:t>
        <a:bodyPr/>
        <a:lstStyle/>
        <a:p>
          <a:endParaRPr lang="en-GB"/>
        </a:p>
      </dgm:t>
    </dgm:pt>
    <dgm:pt modelId="{F7071195-BBF6-4D00-9506-71AF5A0CF9BE}" type="pres">
      <dgm:prSet presAssocID="{0A7CF958-77C3-4ED3-8240-B21FC293A9C4}" presName="Accent3" presStyleCnt="0"/>
      <dgm:spPr/>
      <dgm:t>
        <a:bodyPr/>
        <a:lstStyle/>
        <a:p>
          <a:endParaRPr lang="en-GB"/>
        </a:p>
      </dgm:t>
    </dgm:pt>
    <dgm:pt modelId="{4DE369A5-FE63-44C3-A464-A9EE003CFA00}" type="pres">
      <dgm:prSet presAssocID="{0A7CF958-77C3-4ED3-8240-B21FC293A9C4}" presName="Accent" presStyleLbl="bgShp" presStyleIdx="2" presStyleCnt="6"/>
      <dgm:spPr/>
      <dgm:t>
        <a:bodyPr/>
        <a:lstStyle/>
        <a:p>
          <a:endParaRPr lang="en-GB"/>
        </a:p>
      </dgm:t>
    </dgm:pt>
    <dgm:pt modelId="{E78E0DCC-4E0C-4F45-80FC-F7CF454B6556}" type="pres">
      <dgm:prSet presAssocID="{0A7CF958-77C3-4ED3-8240-B21FC293A9C4}" presName="Child3" presStyleLbl="node1" presStyleIdx="2" presStyleCnt="6" custScaleX="139830" custLinFactNeighborX="13083" custLinFactNeighborY="-595">
        <dgm:presLayoutVars>
          <dgm:chMax val="0"/>
          <dgm:chPref val="0"/>
          <dgm:bulletEnabled val="1"/>
        </dgm:presLayoutVars>
      </dgm:prSet>
      <dgm:spPr/>
      <dgm:t>
        <a:bodyPr/>
        <a:lstStyle/>
        <a:p>
          <a:endParaRPr lang="en-GB"/>
        </a:p>
      </dgm:t>
    </dgm:pt>
    <dgm:pt modelId="{C4C53348-7386-4243-97AE-45CD8395FE59}" type="pres">
      <dgm:prSet presAssocID="{30E11406-5CD8-4E85-8BCB-B89CC82D666D}" presName="Accent4" presStyleCnt="0"/>
      <dgm:spPr/>
      <dgm:t>
        <a:bodyPr/>
        <a:lstStyle/>
        <a:p>
          <a:endParaRPr lang="en-GB"/>
        </a:p>
      </dgm:t>
    </dgm:pt>
    <dgm:pt modelId="{BFAFE8DB-D7F7-44FF-A387-510E9975FB12}" type="pres">
      <dgm:prSet presAssocID="{30E11406-5CD8-4E85-8BCB-B89CC82D666D}" presName="Accent" presStyleLbl="bgShp" presStyleIdx="3" presStyleCnt="6"/>
      <dgm:spPr/>
      <dgm:t>
        <a:bodyPr/>
        <a:lstStyle/>
        <a:p>
          <a:endParaRPr lang="en-GB"/>
        </a:p>
      </dgm:t>
    </dgm:pt>
    <dgm:pt modelId="{DCDAE10F-96D0-42E1-907C-F3B5FF3762E7}" type="pres">
      <dgm:prSet presAssocID="{30E11406-5CD8-4E85-8BCB-B89CC82D666D}" presName="Child4" presStyleLbl="node1" presStyleIdx="3" presStyleCnt="6" custScaleX="128714" custLinFactNeighborX="-11299" custLinFactNeighborY="1715">
        <dgm:presLayoutVars>
          <dgm:chMax val="0"/>
          <dgm:chPref val="0"/>
          <dgm:bulletEnabled val="1"/>
        </dgm:presLayoutVars>
      </dgm:prSet>
      <dgm:spPr/>
      <dgm:t>
        <a:bodyPr/>
        <a:lstStyle/>
        <a:p>
          <a:endParaRPr lang="en-GB"/>
        </a:p>
      </dgm:t>
    </dgm:pt>
    <dgm:pt modelId="{3C919EFF-61DB-43FD-A341-CB5719E292A4}" type="pres">
      <dgm:prSet presAssocID="{8897DFAE-1B1A-4298-A4FA-C8C7BBE1DEA7}" presName="Accent5" presStyleCnt="0"/>
      <dgm:spPr/>
      <dgm:t>
        <a:bodyPr/>
        <a:lstStyle/>
        <a:p>
          <a:endParaRPr lang="en-GB"/>
        </a:p>
      </dgm:t>
    </dgm:pt>
    <dgm:pt modelId="{6ED51B3C-0537-418F-B783-35001C5E8778}" type="pres">
      <dgm:prSet presAssocID="{8897DFAE-1B1A-4298-A4FA-C8C7BBE1DEA7}" presName="Accent" presStyleLbl="bgShp" presStyleIdx="4" presStyleCnt="6" custLinFactNeighborX="-71901" custLinFactNeighborY="-9452"/>
      <dgm:spPr/>
      <dgm:t>
        <a:bodyPr/>
        <a:lstStyle/>
        <a:p>
          <a:endParaRPr lang="en-GB"/>
        </a:p>
      </dgm:t>
    </dgm:pt>
    <dgm:pt modelId="{2A98267C-2824-40EF-9155-EE8392E228C9}" type="pres">
      <dgm:prSet presAssocID="{8897DFAE-1B1A-4298-A4FA-C8C7BBE1DEA7}" presName="Child5" presStyleLbl="node1" presStyleIdx="4" presStyleCnt="6" custScaleX="178017" custScaleY="126055" custLinFactNeighborX="-51812" custLinFactNeighborY="2536">
        <dgm:presLayoutVars>
          <dgm:chMax val="0"/>
          <dgm:chPref val="0"/>
          <dgm:bulletEnabled val="1"/>
        </dgm:presLayoutVars>
      </dgm:prSet>
      <dgm:spPr/>
      <dgm:t>
        <a:bodyPr/>
        <a:lstStyle/>
        <a:p>
          <a:endParaRPr lang="en-GB"/>
        </a:p>
      </dgm:t>
    </dgm:pt>
    <dgm:pt modelId="{965A4F27-CCA8-4C10-9F86-18231A6CAE8F}" type="pres">
      <dgm:prSet presAssocID="{D947F15A-FF33-43D1-97D5-4B35F4E1EBE3}" presName="Accent6" presStyleCnt="0"/>
      <dgm:spPr/>
      <dgm:t>
        <a:bodyPr/>
        <a:lstStyle/>
        <a:p>
          <a:endParaRPr lang="en-GB"/>
        </a:p>
      </dgm:t>
    </dgm:pt>
    <dgm:pt modelId="{1B5A4BFE-3675-40DB-8AFF-767C0F142D79}" type="pres">
      <dgm:prSet presAssocID="{D947F15A-FF33-43D1-97D5-4B35F4E1EBE3}" presName="Accent" presStyleLbl="bgShp" presStyleIdx="5" presStyleCnt="6" custLinFactNeighborX="-17920" custLinFactNeighborY="-4769"/>
      <dgm:spPr/>
      <dgm:t>
        <a:bodyPr/>
        <a:lstStyle/>
        <a:p>
          <a:endParaRPr lang="en-GB"/>
        </a:p>
      </dgm:t>
    </dgm:pt>
    <dgm:pt modelId="{CD9115CC-2FC0-4677-9BF2-7EFBBFDB35B6}" type="pres">
      <dgm:prSet presAssocID="{D947F15A-FF33-43D1-97D5-4B35F4E1EBE3}" presName="Child6" presStyleLbl="node1" presStyleIdx="5" presStyleCnt="6" custScaleX="135006" custScaleY="119657" custLinFactNeighborX="-30804" custLinFactNeighborY="-7312">
        <dgm:presLayoutVars>
          <dgm:chMax val="0"/>
          <dgm:chPref val="0"/>
          <dgm:bulletEnabled val="1"/>
        </dgm:presLayoutVars>
      </dgm:prSet>
      <dgm:spPr/>
      <dgm:t>
        <a:bodyPr/>
        <a:lstStyle/>
        <a:p>
          <a:endParaRPr lang="en-GB"/>
        </a:p>
      </dgm:t>
    </dgm:pt>
  </dgm:ptLst>
  <dgm:cxnLst>
    <dgm:cxn modelId="{270A4DAA-36D8-4D95-92FF-7E63D8830304}" type="presOf" srcId="{B2106BA6-26BE-4BA4-BD94-F1A6D869D0F0}" destId="{06193295-C2D7-45FB-89D1-F0A4E546F607}" srcOrd="0" destOrd="0" presId="urn:microsoft.com/office/officeart/2011/layout/HexagonRadial"/>
    <dgm:cxn modelId="{92B26ECD-A587-4EED-B89D-7D2E55443187}" type="presOf" srcId="{D947F15A-FF33-43D1-97D5-4B35F4E1EBE3}" destId="{CD9115CC-2FC0-4677-9BF2-7EFBBFDB35B6}" srcOrd="0" destOrd="0" presId="urn:microsoft.com/office/officeart/2011/layout/HexagonRadial"/>
    <dgm:cxn modelId="{7FC017AB-A75D-44AA-8BCF-CD5B862E0F6C}" srcId="{B2106BA6-26BE-4BA4-BD94-F1A6D869D0F0}" destId="{A7D4C407-066E-4A2F-9776-48FA768E97B8}" srcOrd="0" destOrd="0" parTransId="{A052F201-AD69-4D1C-9432-BB67391F9FD5}" sibTransId="{44F56564-C34A-45E5-8F30-387921BFB2C7}"/>
    <dgm:cxn modelId="{0D633E63-8765-495B-9F31-E277D691B1AC}" srcId="{A7D4C407-066E-4A2F-9776-48FA768E97B8}" destId="{30E11406-5CD8-4E85-8BCB-B89CC82D666D}" srcOrd="3" destOrd="0" parTransId="{29EA3DEF-32C9-4773-A215-17085552E4D6}" sibTransId="{2E5EB248-F358-4928-84E6-8A823E88E6BB}"/>
    <dgm:cxn modelId="{276ED689-8987-402C-982C-ACA044191AA1}" type="presOf" srcId="{A7D4C407-066E-4A2F-9776-48FA768E97B8}" destId="{78A7091C-4525-4A32-9259-823695B3B7CF}" srcOrd="0" destOrd="0" presId="urn:microsoft.com/office/officeart/2011/layout/HexagonRadial"/>
    <dgm:cxn modelId="{5303EA37-20AE-4DD8-981B-348D858C2EF2}" srcId="{A7D4C407-066E-4A2F-9776-48FA768E97B8}" destId="{8897DFAE-1B1A-4298-A4FA-C8C7BBE1DEA7}" srcOrd="4" destOrd="0" parTransId="{8428896C-EBEB-4B19-BC1F-060EE3F0339D}" sibTransId="{28662916-3F11-4EAB-8C5C-44660176E3AE}"/>
    <dgm:cxn modelId="{16A6C98B-E17B-410F-964C-37F9A85B4B1A}" type="presOf" srcId="{8897DFAE-1B1A-4298-A4FA-C8C7BBE1DEA7}" destId="{2A98267C-2824-40EF-9155-EE8392E228C9}" srcOrd="0" destOrd="0" presId="urn:microsoft.com/office/officeart/2011/layout/HexagonRadial"/>
    <dgm:cxn modelId="{B10A9F4D-3F47-4D94-9ACB-F3E2620AB2B5}" type="presOf" srcId="{BFE537F9-74D2-43A5-9F0A-06FE5CACF353}" destId="{F7884EB9-65C1-402E-B10F-F32FA445150E}" srcOrd="0" destOrd="0" presId="urn:microsoft.com/office/officeart/2011/layout/HexagonRadial"/>
    <dgm:cxn modelId="{734918B4-7D1F-458C-AD9A-FD597C490F4A}" type="presOf" srcId="{0A7CF958-77C3-4ED3-8240-B21FC293A9C4}" destId="{E78E0DCC-4E0C-4F45-80FC-F7CF454B6556}" srcOrd="0" destOrd="0" presId="urn:microsoft.com/office/officeart/2011/layout/HexagonRadial"/>
    <dgm:cxn modelId="{4AABC2BC-6F66-4A55-941D-BA37E8737D49}" type="presOf" srcId="{30E11406-5CD8-4E85-8BCB-B89CC82D666D}" destId="{DCDAE10F-96D0-42E1-907C-F3B5FF3762E7}" srcOrd="0" destOrd="0" presId="urn:microsoft.com/office/officeart/2011/layout/HexagonRadial"/>
    <dgm:cxn modelId="{2A69CE88-7EFD-4642-B35C-83DF1BCC5C34}" srcId="{A7D4C407-066E-4A2F-9776-48FA768E97B8}" destId="{D947F15A-FF33-43D1-97D5-4B35F4E1EBE3}" srcOrd="5" destOrd="0" parTransId="{258BDF82-D959-4549-A0DE-0567F7857555}" sibTransId="{9B000017-4C61-41C9-B1A9-6918947DF1AB}"/>
    <dgm:cxn modelId="{5E9E0A4D-C51A-48AB-B20F-AD8204CE7758}" srcId="{A7D4C407-066E-4A2F-9776-48FA768E97B8}" destId="{BFE537F9-74D2-43A5-9F0A-06FE5CACF353}" srcOrd="0" destOrd="0" parTransId="{43F6F130-1612-4D93-8DFC-EB1FCCF1ECC9}" sibTransId="{4162C5C2-C815-4EB3-8AAA-737458CCBD73}"/>
    <dgm:cxn modelId="{DC943F20-AE4E-47BE-AABA-E8D3F6B203EE}" type="presOf" srcId="{A9F276E9-8D66-4D7E-9BAF-164F8FA31095}" destId="{8E2BF145-D702-48DC-852F-887E7ABACB02}" srcOrd="0" destOrd="0" presId="urn:microsoft.com/office/officeart/2011/layout/HexagonRadial"/>
    <dgm:cxn modelId="{196EB271-55F2-4617-9BBF-D12AF9D52EA4}" srcId="{A7D4C407-066E-4A2F-9776-48FA768E97B8}" destId="{0A7CF958-77C3-4ED3-8240-B21FC293A9C4}" srcOrd="2" destOrd="0" parTransId="{3F7D82B7-6031-4B7A-AB4C-FBA0BB2B2BCD}" sibTransId="{14D9017B-1B85-4399-814E-CDFDFE3D90AA}"/>
    <dgm:cxn modelId="{9D8A0F2D-F505-4249-9336-A07D8E18AD40}" srcId="{A7D4C407-066E-4A2F-9776-48FA768E97B8}" destId="{A9F276E9-8D66-4D7E-9BAF-164F8FA31095}" srcOrd="1" destOrd="0" parTransId="{53E4A789-F9E7-4AA0-9937-11FE40AD19D5}" sibTransId="{01366A34-5443-474D-92E1-76E212AF851D}"/>
    <dgm:cxn modelId="{707442FF-6A5D-4987-B55C-906928F6DBB1}" type="presParOf" srcId="{06193295-C2D7-45FB-89D1-F0A4E546F607}" destId="{78A7091C-4525-4A32-9259-823695B3B7CF}" srcOrd="0" destOrd="0" presId="urn:microsoft.com/office/officeart/2011/layout/HexagonRadial"/>
    <dgm:cxn modelId="{D1B8065C-1493-494E-9ACF-2610575C726C}" type="presParOf" srcId="{06193295-C2D7-45FB-89D1-F0A4E546F607}" destId="{04A73D7F-07F1-4A6E-956E-B1814F9ED421}" srcOrd="1" destOrd="0" presId="urn:microsoft.com/office/officeart/2011/layout/HexagonRadial"/>
    <dgm:cxn modelId="{BEBF492C-9532-466A-9B19-4A140ED19096}" type="presParOf" srcId="{04A73D7F-07F1-4A6E-956E-B1814F9ED421}" destId="{1DF6B583-2107-44F2-BB31-AE72BC5A3B22}" srcOrd="0" destOrd="0" presId="urn:microsoft.com/office/officeart/2011/layout/HexagonRadial"/>
    <dgm:cxn modelId="{0A7EDAAF-0A56-43D5-816F-9B5A795FA175}" type="presParOf" srcId="{06193295-C2D7-45FB-89D1-F0A4E546F607}" destId="{F7884EB9-65C1-402E-B10F-F32FA445150E}" srcOrd="2" destOrd="0" presId="urn:microsoft.com/office/officeart/2011/layout/HexagonRadial"/>
    <dgm:cxn modelId="{60104E17-33DE-446A-8710-10185294C0AB}" type="presParOf" srcId="{06193295-C2D7-45FB-89D1-F0A4E546F607}" destId="{ABC15715-0D18-4B6E-ACAE-0CB2FEB3FCC9}" srcOrd="3" destOrd="0" presId="urn:microsoft.com/office/officeart/2011/layout/HexagonRadial"/>
    <dgm:cxn modelId="{2A807ACD-2E72-4E17-A9DD-F2B9D8795E5A}" type="presParOf" srcId="{ABC15715-0D18-4B6E-ACAE-0CB2FEB3FCC9}" destId="{676118A8-9526-4012-88EF-017E61FA3CD1}" srcOrd="0" destOrd="0" presId="urn:microsoft.com/office/officeart/2011/layout/HexagonRadial"/>
    <dgm:cxn modelId="{C3213006-5E0A-4BC8-B6B8-292C616E88BF}" type="presParOf" srcId="{06193295-C2D7-45FB-89D1-F0A4E546F607}" destId="{8E2BF145-D702-48DC-852F-887E7ABACB02}" srcOrd="4" destOrd="0" presId="urn:microsoft.com/office/officeart/2011/layout/HexagonRadial"/>
    <dgm:cxn modelId="{8A6C7B4E-DB81-4AD8-8C72-3E703B64A606}" type="presParOf" srcId="{06193295-C2D7-45FB-89D1-F0A4E546F607}" destId="{F7071195-BBF6-4D00-9506-71AF5A0CF9BE}" srcOrd="5" destOrd="0" presId="urn:microsoft.com/office/officeart/2011/layout/HexagonRadial"/>
    <dgm:cxn modelId="{A5F61E29-DC4A-43E1-91C6-8DFD0BDF9F07}" type="presParOf" srcId="{F7071195-BBF6-4D00-9506-71AF5A0CF9BE}" destId="{4DE369A5-FE63-44C3-A464-A9EE003CFA00}" srcOrd="0" destOrd="0" presId="urn:microsoft.com/office/officeart/2011/layout/HexagonRadial"/>
    <dgm:cxn modelId="{607E3F3F-AF29-4AE6-B900-2EA97D7E080B}" type="presParOf" srcId="{06193295-C2D7-45FB-89D1-F0A4E546F607}" destId="{E78E0DCC-4E0C-4F45-80FC-F7CF454B6556}" srcOrd="6" destOrd="0" presId="urn:microsoft.com/office/officeart/2011/layout/HexagonRadial"/>
    <dgm:cxn modelId="{AA243197-D992-4B43-A82D-6DE843DD4E55}" type="presParOf" srcId="{06193295-C2D7-45FB-89D1-F0A4E546F607}" destId="{C4C53348-7386-4243-97AE-45CD8395FE59}" srcOrd="7" destOrd="0" presId="urn:microsoft.com/office/officeart/2011/layout/HexagonRadial"/>
    <dgm:cxn modelId="{4D4B3658-4452-44E5-95E8-EF2EA9C58EE2}" type="presParOf" srcId="{C4C53348-7386-4243-97AE-45CD8395FE59}" destId="{BFAFE8DB-D7F7-44FF-A387-510E9975FB12}" srcOrd="0" destOrd="0" presId="urn:microsoft.com/office/officeart/2011/layout/HexagonRadial"/>
    <dgm:cxn modelId="{C37A4110-8D67-496D-A2BC-E4D187715678}" type="presParOf" srcId="{06193295-C2D7-45FB-89D1-F0A4E546F607}" destId="{DCDAE10F-96D0-42E1-907C-F3B5FF3762E7}" srcOrd="8" destOrd="0" presId="urn:microsoft.com/office/officeart/2011/layout/HexagonRadial"/>
    <dgm:cxn modelId="{EDCBD49A-D5D4-490F-8394-8D7E7908D371}" type="presParOf" srcId="{06193295-C2D7-45FB-89D1-F0A4E546F607}" destId="{3C919EFF-61DB-43FD-A341-CB5719E292A4}" srcOrd="9" destOrd="0" presId="urn:microsoft.com/office/officeart/2011/layout/HexagonRadial"/>
    <dgm:cxn modelId="{BF5AA0AF-D27D-4FB5-908A-01EA98A290AA}" type="presParOf" srcId="{3C919EFF-61DB-43FD-A341-CB5719E292A4}" destId="{6ED51B3C-0537-418F-B783-35001C5E8778}" srcOrd="0" destOrd="0" presId="urn:microsoft.com/office/officeart/2011/layout/HexagonRadial"/>
    <dgm:cxn modelId="{70F055D5-BB18-407E-AA05-170DB4A3ABE2}" type="presParOf" srcId="{06193295-C2D7-45FB-89D1-F0A4E546F607}" destId="{2A98267C-2824-40EF-9155-EE8392E228C9}" srcOrd="10" destOrd="0" presId="urn:microsoft.com/office/officeart/2011/layout/HexagonRadial"/>
    <dgm:cxn modelId="{A0CB2DF3-1962-492A-AE1E-E804B217EAC3}" type="presParOf" srcId="{06193295-C2D7-45FB-89D1-F0A4E546F607}" destId="{965A4F27-CCA8-4C10-9F86-18231A6CAE8F}" srcOrd="11" destOrd="0" presId="urn:microsoft.com/office/officeart/2011/layout/HexagonRadial"/>
    <dgm:cxn modelId="{E06112B3-89E9-471B-847B-BF2AC9D548AF}" type="presParOf" srcId="{965A4F27-CCA8-4C10-9F86-18231A6CAE8F}" destId="{1B5A4BFE-3675-40DB-8AFF-767C0F142D79}" srcOrd="0" destOrd="0" presId="urn:microsoft.com/office/officeart/2011/layout/HexagonRadial"/>
    <dgm:cxn modelId="{7C65782A-3240-40D8-9F64-DA1FAA3DA88A}" type="presParOf" srcId="{06193295-C2D7-45FB-89D1-F0A4E546F607}" destId="{CD9115CC-2FC0-4677-9BF2-7EFBBFDB35B6}" srcOrd="12" destOrd="0" presId="urn:microsoft.com/office/officeart/2011/layout/HexagonRadial"/>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6E1E96-1C40-46A7-A8DB-A88ACF18E372}"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E2072BB6-F4A4-4BA5-8B82-15DE7DB5C80E}">
      <dgm:prSet phldrT="[Text]" custT="1"/>
      <dgm:spPr>
        <a:solidFill>
          <a:schemeClr val="accent2"/>
        </a:solidFill>
      </dgm:spPr>
      <dgm:t>
        <a:bodyPr/>
        <a:lstStyle/>
        <a:p>
          <a:r>
            <a:rPr lang="en-GB" sz="1800" dirty="0" smtClean="0">
              <a:solidFill>
                <a:schemeClr val="tx1"/>
              </a:solidFill>
              <a:latin typeface="EYInterstate" panose="02000503020000020004" pitchFamily="2" charset="0"/>
            </a:rPr>
            <a:t>Employment Act</a:t>
          </a:r>
          <a:endParaRPr lang="en-US" sz="1800" dirty="0">
            <a:solidFill>
              <a:schemeClr val="tx1"/>
            </a:solidFill>
            <a:latin typeface="EYInterstate" panose="02000503020000020004" pitchFamily="2" charset="0"/>
          </a:endParaRPr>
        </a:p>
      </dgm:t>
    </dgm:pt>
    <dgm:pt modelId="{B5E170CA-ABBD-4CBC-84C3-FAA0C497E7B9}" type="parTrans" cxnId="{0F700607-C1C2-4A78-B54F-07181D990D58}">
      <dgm:prSet/>
      <dgm:spPr/>
      <dgm:t>
        <a:bodyPr/>
        <a:lstStyle/>
        <a:p>
          <a:endParaRPr lang="en-US"/>
        </a:p>
      </dgm:t>
    </dgm:pt>
    <dgm:pt modelId="{C70B8E91-900E-4D22-8F92-8019EC5BE07B}" type="sibTrans" cxnId="{0F700607-C1C2-4A78-B54F-07181D990D58}">
      <dgm:prSet/>
      <dgm:spPr/>
      <dgm:t>
        <a:bodyPr/>
        <a:lstStyle/>
        <a:p>
          <a:endParaRPr lang="en-US"/>
        </a:p>
      </dgm:t>
    </dgm:pt>
    <dgm:pt modelId="{A3EACD4E-C3AC-48F9-BC44-776CE1EF0511}">
      <dgm:prSet phldrT="[Text]" custT="1"/>
      <dgm:spPr/>
      <dgm:t>
        <a:bodyPr/>
        <a:lstStyle/>
        <a:p>
          <a:r>
            <a:rPr lang="en-GB" sz="1800" dirty="0" smtClean="0">
              <a:solidFill>
                <a:schemeClr val="tx1"/>
              </a:solidFill>
              <a:latin typeface="EYInterstate" panose="02000503020000020004" pitchFamily="2" charset="0"/>
            </a:rPr>
            <a:t>National Housing Development Fund (NHDF) introduced</a:t>
          </a:r>
          <a:endParaRPr lang="en-US" sz="1100" dirty="0">
            <a:solidFill>
              <a:schemeClr val="tx1"/>
            </a:solidFill>
          </a:endParaRPr>
        </a:p>
      </dgm:t>
    </dgm:pt>
    <dgm:pt modelId="{0D5A6D28-B990-4B0B-AA7E-E1771A2DFDB6}" type="parTrans" cxnId="{0A283E06-E876-4D15-A71A-F73B9F60BC9E}">
      <dgm:prSet/>
      <dgm:spPr/>
      <dgm:t>
        <a:bodyPr/>
        <a:lstStyle/>
        <a:p>
          <a:endParaRPr lang="en-US"/>
        </a:p>
      </dgm:t>
    </dgm:pt>
    <dgm:pt modelId="{C02790F0-EFBF-408C-93F7-CAB0F8D431E7}" type="sibTrans" cxnId="{0A283E06-E876-4D15-A71A-F73B9F60BC9E}">
      <dgm:prSet/>
      <dgm:spPr/>
      <dgm:t>
        <a:bodyPr/>
        <a:lstStyle/>
        <a:p>
          <a:endParaRPr lang="en-US"/>
        </a:p>
      </dgm:t>
    </dgm:pt>
    <dgm:pt modelId="{BB2D0CAC-6266-4A5E-BF4B-48647762F817}">
      <dgm:prSet phldrT="[Text]" custT="1"/>
      <dgm:spPr>
        <a:solidFill>
          <a:schemeClr val="accent2"/>
        </a:solidFill>
      </dgm:spPr>
      <dgm:t>
        <a:bodyPr/>
        <a:lstStyle/>
        <a:p>
          <a:r>
            <a:rPr lang="en-GB" sz="1800" dirty="0" smtClean="0">
              <a:solidFill>
                <a:schemeClr val="tx1"/>
              </a:solidFill>
              <a:latin typeface="EYInterstate" panose="02000503020000020004" pitchFamily="2" charset="0"/>
            </a:rPr>
            <a:t>Tax amnesty</a:t>
          </a:r>
          <a:endParaRPr lang="en-US" sz="1800" dirty="0">
            <a:solidFill>
              <a:schemeClr val="tx1"/>
            </a:solidFill>
            <a:latin typeface="EYInterstate" panose="02000503020000020004" pitchFamily="2" charset="0"/>
          </a:endParaRPr>
        </a:p>
      </dgm:t>
    </dgm:pt>
    <dgm:pt modelId="{F67E2AB1-1B22-48E2-BE1E-58EF923BE540}" type="parTrans" cxnId="{5DFB6BAA-420B-403E-8174-EB924924F707}">
      <dgm:prSet/>
      <dgm:spPr/>
      <dgm:t>
        <a:bodyPr/>
        <a:lstStyle/>
        <a:p>
          <a:endParaRPr lang="en-US"/>
        </a:p>
      </dgm:t>
    </dgm:pt>
    <dgm:pt modelId="{C46D8383-4800-4389-BF9D-03CCC5B6795E}" type="sibTrans" cxnId="{5DFB6BAA-420B-403E-8174-EB924924F707}">
      <dgm:prSet/>
      <dgm:spPr/>
      <dgm:t>
        <a:bodyPr/>
        <a:lstStyle/>
        <a:p>
          <a:endParaRPr lang="en-US"/>
        </a:p>
      </dgm:t>
    </dgm:pt>
    <dgm:pt modelId="{7B7AF482-ED6C-4D99-A5F7-F7DBCF957EC6}">
      <dgm:prSet phldrT="[Text]" custT="1"/>
      <dgm:spPr/>
      <dgm:t>
        <a:bodyPr/>
        <a:lstStyle/>
        <a:p>
          <a:pPr algn="just"/>
          <a:r>
            <a:rPr lang="en-GB" sz="1600" dirty="0" smtClean="0">
              <a:solidFill>
                <a:schemeClr val="tx1"/>
              </a:solidFill>
              <a:latin typeface="EYInterstate" panose="02000503020000020004" pitchFamily="2" charset="0"/>
            </a:rPr>
            <a:t>Amnesty returns extended to 30th June 2019</a:t>
          </a:r>
          <a:endParaRPr lang="en-US" sz="1600" dirty="0">
            <a:latin typeface="EYInterstate" panose="02000503020000020004" pitchFamily="2" charset="0"/>
          </a:endParaRPr>
        </a:p>
      </dgm:t>
    </dgm:pt>
    <dgm:pt modelId="{92B421F5-08EC-48FC-B99F-EFAE871EE80F}" type="sibTrans" cxnId="{347A5571-F767-4580-A90D-F69D37399A36}">
      <dgm:prSet/>
      <dgm:spPr/>
      <dgm:t>
        <a:bodyPr/>
        <a:lstStyle/>
        <a:p>
          <a:endParaRPr lang="en-US"/>
        </a:p>
      </dgm:t>
    </dgm:pt>
    <dgm:pt modelId="{2C15F52D-3C9E-406B-84DA-A5212199CC2E}" type="parTrans" cxnId="{347A5571-F767-4580-A90D-F69D37399A36}">
      <dgm:prSet/>
      <dgm:spPr/>
      <dgm:t>
        <a:bodyPr/>
        <a:lstStyle/>
        <a:p>
          <a:endParaRPr lang="en-US"/>
        </a:p>
      </dgm:t>
    </dgm:pt>
    <dgm:pt modelId="{064449E7-5DEB-420C-88F2-527C74AA4476}">
      <dgm:prSet phldrT="[Text]" custT="1"/>
      <dgm:spPr/>
      <dgm:t>
        <a:bodyPr/>
        <a:lstStyle/>
        <a:p>
          <a:pPr algn="just"/>
          <a:endParaRPr lang="en-US" sz="1600" dirty="0">
            <a:latin typeface="EYInterstate" panose="02000503020000020004" pitchFamily="2" charset="0"/>
          </a:endParaRPr>
        </a:p>
      </dgm:t>
    </dgm:pt>
    <dgm:pt modelId="{93EAEB58-2781-4C60-B3F0-AD8F1AA2333E}" type="parTrans" cxnId="{AFC05E76-F5A2-4D89-8B76-D339BFEA0596}">
      <dgm:prSet/>
      <dgm:spPr/>
      <dgm:t>
        <a:bodyPr/>
        <a:lstStyle/>
        <a:p>
          <a:endParaRPr lang="en-US"/>
        </a:p>
      </dgm:t>
    </dgm:pt>
    <dgm:pt modelId="{5E1EC5B1-D7A8-41D4-9AA1-D36510F641F3}" type="sibTrans" cxnId="{AFC05E76-F5A2-4D89-8B76-D339BFEA0596}">
      <dgm:prSet/>
      <dgm:spPr/>
      <dgm:t>
        <a:bodyPr/>
        <a:lstStyle/>
        <a:p>
          <a:endParaRPr lang="en-US"/>
        </a:p>
      </dgm:t>
    </dgm:pt>
    <dgm:pt modelId="{440ED493-0DD1-4615-A123-ACB2A03A4FF3}">
      <dgm:prSet phldrT="[Text]" custT="1"/>
      <dgm:spPr/>
      <dgm:t>
        <a:bodyPr/>
        <a:lstStyle/>
        <a:p>
          <a:endParaRPr lang="en-US" sz="1100" dirty="0"/>
        </a:p>
      </dgm:t>
    </dgm:pt>
    <dgm:pt modelId="{32FDCBAD-A835-4E5D-AC65-253471B59C32}" type="parTrans" cxnId="{9C8E2C9F-D588-49A9-A60D-27F3E799DDC1}">
      <dgm:prSet/>
      <dgm:spPr/>
      <dgm:t>
        <a:bodyPr/>
        <a:lstStyle/>
        <a:p>
          <a:endParaRPr lang="en-US"/>
        </a:p>
      </dgm:t>
    </dgm:pt>
    <dgm:pt modelId="{A50A3C73-A332-42B1-B072-F1725EA54B9B}" type="sibTrans" cxnId="{9C8E2C9F-D588-49A9-A60D-27F3E799DDC1}">
      <dgm:prSet/>
      <dgm:spPr/>
      <dgm:t>
        <a:bodyPr/>
        <a:lstStyle/>
        <a:p>
          <a:endParaRPr lang="en-US"/>
        </a:p>
      </dgm:t>
    </dgm:pt>
    <dgm:pt modelId="{BAA09A80-60A2-43C3-8A44-6FEC2BF952DA}">
      <dgm:prSet phldrT="[Text]" custT="1"/>
      <dgm:spPr/>
      <dgm:t>
        <a:bodyPr/>
        <a:lstStyle/>
        <a:p>
          <a:pPr algn="just"/>
          <a:r>
            <a:rPr lang="en-GB" sz="1600" dirty="0" smtClean="0">
              <a:solidFill>
                <a:schemeClr val="tx1"/>
              </a:solidFill>
              <a:latin typeface="EYInterstate" panose="02000503020000020004" pitchFamily="2" charset="0"/>
            </a:rPr>
            <a:t>Covers year of income ending December 2017</a:t>
          </a:r>
          <a:endParaRPr lang="en-US" sz="1600" dirty="0">
            <a:latin typeface="EYInterstate" panose="02000503020000020004" pitchFamily="2" charset="0"/>
          </a:endParaRPr>
        </a:p>
      </dgm:t>
    </dgm:pt>
    <dgm:pt modelId="{8F29AD91-76DE-4730-BD06-FE0EE1D6D079}" type="parTrans" cxnId="{0E7C561C-E2DC-4C66-892D-F0F5F4270640}">
      <dgm:prSet/>
      <dgm:spPr/>
      <dgm:t>
        <a:bodyPr/>
        <a:lstStyle/>
        <a:p>
          <a:endParaRPr lang="en-US"/>
        </a:p>
      </dgm:t>
    </dgm:pt>
    <dgm:pt modelId="{FEF0231A-E305-47A7-90F6-04E0C930FAF5}" type="sibTrans" cxnId="{0E7C561C-E2DC-4C66-892D-F0F5F4270640}">
      <dgm:prSet/>
      <dgm:spPr/>
      <dgm:t>
        <a:bodyPr/>
        <a:lstStyle/>
        <a:p>
          <a:endParaRPr lang="en-US"/>
        </a:p>
      </dgm:t>
    </dgm:pt>
    <dgm:pt modelId="{D66C42DF-DA8B-4A5A-AD66-A46E78BC245B}">
      <dgm:prSet phldrT="[Text]" custT="1"/>
      <dgm:spPr/>
      <dgm:t>
        <a:bodyPr/>
        <a:lstStyle/>
        <a:p>
          <a:pPr algn="just"/>
          <a:endParaRPr lang="en-US" sz="1600" dirty="0">
            <a:latin typeface="EYInterstate" panose="02000503020000020004" pitchFamily="2" charset="0"/>
          </a:endParaRPr>
        </a:p>
      </dgm:t>
    </dgm:pt>
    <dgm:pt modelId="{18968B31-8782-41C1-8950-7289999F7E0B}" type="parTrans" cxnId="{0B24BB78-196B-482D-A310-366BCC26FA2B}">
      <dgm:prSet/>
      <dgm:spPr/>
      <dgm:t>
        <a:bodyPr/>
        <a:lstStyle/>
        <a:p>
          <a:endParaRPr lang="en-US"/>
        </a:p>
      </dgm:t>
    </dgm:pt>
    <dgm:pt modelId="{46D298AD-4B1A-4D56-A0A1-C46FD29CE013}" type="sibTrans" cxnId="{0B24BB78-196B-482D-A310-366BCC26FA2B}">
      <dgm:prSet/>
      <dgm:spPr/>
      <dgm:t>
        <a:bodyPr/>
        <a:lstStyle/>
        <a:p>
          <a:endParaRPr lang="en-US"/>
        </a:p>
      </dgm:t>
    </dgm:pt>
    <dgm:pt modelId="{F729F9CF-4A32-4ED9-829B-4DF198F3D4A2}">
      <dgm:prSet phldrT="[Text]" custT="1"/>
      <dgm:spPr/>
      <dgm:t>
        <a:bodyPr/>
        <a:lstStyle/>
        <a:p>
          <a:pPr algn="just"/>
          <a:r>
            <a:rPr lang="en-GB" sz="1600" dirty="0" smtClean="0">
              <a:solidFill>
                <a:schemeClr val="tx1"/>
              </a:solidFill>
              <a:latin typeface="EYInterstate" panose="02000503020000020004" pitchFamily="2" charset="0"/>
            </a:rPr>
            <a:t>Repatriated funds excluded from provisions of Proceeds of Crime and Anti-Money Laundering Act </a:t>
          </a:r>
          <a:r>
            <a:rPr lang="en-GB" sz="1600" b="1" dirty="0" smtClean="0">
              <a:solidFill>
                <a:schemeClr val="tx1"/>
              </a:solidFill>
              <a:latin typeface="EYInterstate" panose="02000503020000020004" pitchFamily="2" charset="0"/>
            </a:rPr>
            <a:t>(01 July 2018)</a:t>
          </a:r>
          <a:endParaRPr lang="en-US" sz="1600" b="1" dirty="0">
            <a:latin typeface="EYInterstate" panose="02000503020000020004" pitchFamily="2" charset="0"/>
          </a:endParaRPr>
        </a:p>
      </dgm:t>
    </dgm:pt>
    <dgm:pt modelId="{5FD67455-3553-4E6D-B622-1D7936F41962}" type="parTrans" cxnId="{95494D1C-B5FC-43CB-8313-F1DCBDD0663A}">
      <dgm:prSet/>
      <dgm:spPr/>
      <dgm:t>
        <a:bodyPr/>
        <a:lstStyle/>
        <a:p>
          <a:endParaRPr lang="en-US"/>
        </a:p>
      </dgm:t>
    </dgm:pt>
    <dgm:pt modelId="{9E9586B0-55E6-4357-95F4-A3E78D0052C4}" type="sibTrans" cxnId="{95494D1C-B5FC-43CB-8313-F1DCBDD0663A}">
      <dgm:prSet/>
      <dgm:spPr/>
      <dgm:t>
        <a:bodyPr/>
        <a:lstStyle/>
        <a:p>
          <a:endParaRPr lang="en-US"/>
        </a:p>
      </dgm:t>
    </dgm:pt>
    <dgm:pt modelId="{B7B2F462-40BB-4BEE-B6E3-C77FA41625D0}">
      <dgm:prSet phldrT="[Text]" custT="1"/>
      <dgm:spPr/>
      <dgm:t>
        <a:bodyPr/>
        <a:lstStyle/>
        <a:p>
          <a:pPr algn="just"/>
          <a:endParaRPr lang="en-US" sz="1600" dirty="0">
            <a:latin typeface="EYInterstate" panose="02000503020000020004" pitchFamily="2" charset="0"/>
          </a:endParaRPr>
        </a:p>
      </dgm:t>
    </dgm:pt>
    <dgm:pt modelId="{683A4E49-AD5D-49BE-B082-B41C14A8E6D2}" type="parTrans" cxnId="{B4DCE6C0-581C-4B6C-AF34-2461717F6718}">
      <dgm:prSet/>
      <dgm:spPr/>
      <dgm:t>
        <a:bodyPr/>
        <a:lstStyle/>
        <a:p>
          <a:endParaRPr lang="en-US"/>
        </a:p>
      </dgm:t>
    </dgm:pt>
    <dgm:pt modelId="{CEA20171-490A-478C-8297-642031F2BF2D}" type="sibTrans" cxnId="{B4DCE6C0-581C-4B6C-AF34-2461717F6718}">
      <dgm:prSet/>
      <dgm:spPr/>
      <dgm:t>
        <a:bodyPr/>
        <a:lstStyle/>
        <a:p>
          <a:endParaRPr lang="en-US"/>
        </a:p>
      </dgm:t>
    </dgm:pt>
    <dgm:pt modelId="{8B9884F7-5A4C-4193-9A72-E5A8CD78E5F7}">
      <dgm:prSet phldrT="[Text]" custT="1"/>
      <dgm:spPr/>
      <dgm:t>
        <a:bodyPr/>
        <a:lstStyle/>
        <a:p>
          <a:r>
            <a:rPr lang="en-GB" sz="1800" dirty="0" smtClean="0">
              <a:solidFill>
                <a:schemeClr val="tx1"/>
              </a:solidFill>
              <a:latin typeface="EYInterstate" panose="02000503020000020004" pitchFamily="2" charset="0"/>
            </a:rPr>
            <a:t>Employer contributions – 0.5% employee’s gross emoluments</a:t>
          </a:r>
          <a:endParaRPr lang="en-US" sz="1100" dirty="0">
            <a:solidFill>
              <a:schemeClr val="tx1"/>
            </a:solidFill>
          </a:endParaRPr>
        </a:p>
      </dgm:t>
    </dgm:pt>
    <dgm:pt modelId="{F60F0421-2309-4CAF-8499-1959387D8BFA}" type="sibTrans" cxnId="{A6444C3E-6AF0-49E6-A0CF-9EAF35119E5A}">
      <dgm:prSet/>
      <dgm:spPr/>
      <dgm:t>
        <a:bodyPr/>
        <a:lstStyle/>
        <a:p>
          <a:endParaRPr lang="en-US"/>
        </a:p>
      </dgm:t>
    </dgm:pt>
    <dgm:pt modelId="{B53F6F75-ACAE-4841-981A-D4B5E9830923}" type="parTrans" cxnId="{A6444C3E-6AF0-49E6-A0CF-9EAF35119E5A}">
      <dgm:prSet/>
      <dgm:spPr/>
      <dgm:t>
        <a:bodyPr/>
        <a:lstStyle/>
        <a:p>
          <a:endParaRPr lang="en-US"/>
        </a:p>
      </dgm:t>
    </dgm:pt>
    <dgm:pt modelId="{F600A21F-6601-488F-9444-874377FDFF4F}">
      <dgm:prSet phldrT="[Text]" custT="1"/>
      <dgm:spPr/>
      <dgm:t>
        <a:bodyPr/>
        <a:lstStyle/>
        <a:p>
          <a:endParaRPr lang="en-US" sz="1100" dirty="0">
            <a:solidFill>
              <a:schemeClr val="tx1"/>
            </a:solidFill>
          </a:endParaRPr>
        </a:p>
      </dgm:t>
    </dgm:pt>
    <dgm:pt modelId="{95950C13-8EF5-41F8-8F1C-98D3B5AFFD1F}" type="sibTrans" cxnId="{723FD527-E9A0-45AB-8487-378C4A3312C6}">
      <dgm:prSet/>
      <dgm:spPr/>
      <dgm:t>
        <a:bodyPr/>
        <a:lstStyle/>
        <a:p>
          <a:endParaRPr lang="en-US"/>
        </a:p>
      </dgm:t>
    </dgm:pt>
    <dgm:pt modelId="{C7C61D07-4795-4727-9E61-3E234E650DD0}" type="parTrans" cxnId="{723FD527-E9A0-45AB-8487-378C4A3312C6}">
      <dgm:prSet/>
      <dgm:spPr/>
      <dgm:t>
        <a:bodyPr/>
        <a:lstStyle/>
        <a:p>
          <a:endParaRPr lang="en-US"/>
        </a:p>
      </dgm:t>
    </dgm:pt>
    <dgm:pt modelId="{C7CC3760-2E66-4E3C-A11D-E20D5FB8AE5A}">
      <dgm:prSet phldrT="[Text]" custT="1"/>
      <dgm:spPr/>
      <dgm:t>
        <a:bodyPr/>
        <a:lstStyle/>
        <a:p>
          <a:r>
            <a:rPr lang="en-GB" sz="1800" dirty="0" smtClean="0">
              <a:solidFill>
                <a:schemeClr val="tx1"/>
              </a:solidFill>
              <a:latin typeface="EYInterstate" panose="02000503020000020004" pitchFamily="2" charset="0"/>
            </a:rPr>
            <a:t>Employee contributions – 0.5% gross earnings to a maximum of KShs 5,000 </a:t>
          </a:r>
          <a:r>
            <a:rPr lang="en-GB" sz="1800" b="1" dirty="0" smtClean="0">
              <a:solidFill>
                <a:schemeClr val="tx1"/>
              </a:solidFill>
              <a:latin typeface="EYInterstate" panose="02000503020000020004" pitchFamily="2" charset="0"/>
            </a:rPr>
            <a:t>(01 October 2018)</a:t>
          </a:r>
          <a:endParaRPr lang="en-US" sz="1800" b="1" dirty="0" smtClean="0">
            <a:solidFill>
              <a:schemeClr val="tx1"/>
            </a:solidFill>
            <a:latin typeface="EYInterstate" panose="02000503020000020004" pitchFamily="2" charset="0"/>
          </a:endParaRPr>
        </a:p>
        <a:p>
          <a:endParaRPr lang="en-US" sz="1100" dirty="0">
            <a:solidFill>
              <a:schemeClr val="tx1"/>
            </a:solidFill>
          </a:endParaRPr>
        </a:p>
      </dgm:t>
    </dgm:pt>
    <dgm:pt modelId="{B5C6252F-1D9A-4F1C-B6AE-454DBA3B0963}" type="parTrans" cxnId="{173057FC-F868-449B-A8F0-7BBDBB8D537B}">
      <dgm:prSet/>
      <dgm:spPr/>
      <dgm:t>
        <a:bodyPr/>
        <a:lstStyle/>
        <a:p>
          <a:endParaRPr lang="en-GB"/>
        </a:p>
      </dgm:t>
    </dgm:pt>
    <dgm:pt modelId="{E4996BFB-CADA-441C-868A-FD7972E9405D}" type="sibTrans" cxnId="{173057FC-F868-449B-A8F0-7BBDBB8D537B}">
      <dgm:prSet/>
      <dgm:spPr/>
      <dgm:t>
        <a:bodyPr/>
        <a:lstStyle/>
        <a:p>
          <a:endParaRPr lang="en-GB"/>
        </a:p>
      </dgm:t>
    </dgm:pt>
    <dgm:pt modelId="{EECB7164-1DD1-4150-B9A9-5026347E100C}" type="pres">
      <dgm:prSet presAssocID="{A06E1E96-1C40-46A7-A8DB-A88ACF18E372}" presName="Name0" presStyleCnt="0">
        <dgm:presLayoutVars>
          <dgm:chMax/>
          <dgm:chPref val="3"/>
          <dgm:dir/>
          <dgm:animOne val="branch"/>
          <dgm:animLvl val="lvl"/>
        </dgm:presLayoutVars>
      </dgm:prSet>
      <dgm:spPr/>
      <dgm:t>
        <a:bodyPr/>
        <a:lstStyle/>
        <a:p>
          <a:endParaRPr lang="en-GB"/>
        </a:p>
      </dgm:t>
    </dgm:pt>
    <dgm:pt modelId="{DB2222E6-EFD7-4CB8-B946-65955577E2B6}" type="pres">
      <dgm:prSet presAssocID="{E2072BB6-F4A4-4BA5-8B82-15DE7DB5C80E}" presName="composite" presStyleCnt="0"/>
      <dgm:spPr/>
    </dgm:pt>
    <dgm:pt modelId="{9222590A-5DCA-47E8-93C8-71F3EB753126}" type="pres">
      <dgm:prSet presAssocID="{E2072BB6-F4A4-4BA5-8B82-15DE7DB5C80E}" presName="FirstChild" presStyleLbl="revTx" presStyleIdx="0" presStyleCnt="4">
        <dgm:presLayoutVars>
          <dgm:chMax val="0"/>
          <dgm:chPref val="0"/>
          <dgm:bulletEnabled val="1"/>
        </dgm:presLayoutVars>
      </dgm:prSet>
      <dgm:spPr/>
      <dgm:t>
        <a:bodyPr/>
        <a:lstStyle/>
        <a:p>
          <a:endParaRPr lang="en-US"/>
        </a:p>
      </dgm:t>
    </dgm:pt>
    <dgm:pt modelId="{51A3BA3C-13B9-4529-8940-D96365BBB9C5}" type="pres">
      <dgm:prSet presAssocID="{E2072BB6-F4A4-4BA5-8B82-15DE7DB5C80E}" presName="Parent" presStyleLbl="alignNode1" presStyleIdx="0" presStyleCnt="2" custScaleX="137174" custScaleY="65357" custLinFactNeighborX="9293" custLinFactNeighborY="18129">
        <dgm:presLayoutVars>
          <dgm:chMax val="3"/>
          <dgm:chPref val="3"/>
          <dgm:bulletEnabled val="1"/>
        </dgm:presLayoutVars>
      </dgm:prSet>
      <dgm:spPr/>
      <dgm:t>
        <a:bodyPr/>
        <a:lstStyle/>
        <a:p>
          <a:endParaRPr lang="en-US"/>
        </a:p>
      </dgm:t>
    </dgm:pt>
    <dgm:pt modelId="{5F3438CF-B803-4B7C-9AFC-B5F1A6ECC3BB}" type="pres">
      <dgm:prSet presAssocID="{E2072BB6-F4A4-4BA5-8B82-15DE7DB5C80E}" presName="Accent" presStyleLbl="parChTrans1D1" presStyleIdx="0" presStyleCnt="2" custLinFactNeighborX="-2416" custLinFactNeighborY="-28222"/>
      <dgm:spPr/>
    </dgm:pt>
    <dgm:pt modelId="{B206C388-8629-4BF0-919C-CF874D73310B}" type="pres">
      <dgm:prSet presAssocID="{E2072BB6-F4A4-4BA5-8B82-15DE7DB5C80E}" presName="Child" presStyleLbl="revTx" presStyleIdx="1" presStyleCnt="4">
        <dgm:presLayoutVars>
          <dgm:chMax val="0"/>
          <dgm:chPref val="0"/>
          <dgm:bulletEnabled val="1"/>
        </dgm:presLayoutVars>
      </dgm:prSet>
      <dgm:spPr/>
      <dgm:t>
        <a:bodyPr/>
        <a:lstStyle/>
        <a:p>
          <a:endParaRPr lang="en-US"/>
        </a:p>
      </dgm:t>
    </dgm:pt>
    <dgm:pt modelId="{8FAC0A77-22E8-41D9-87F5-ABC7647BD69B}" type="pres">
      <dgm:prSet presAssocID="{C70B8E91-900E-4D22-8F92-8019EC5BE07B}" presName="sibTrans" presStyleCnt="0"/>
      <dgm:spPr/>
    </dgm:pt>
    <dgm:pt modelId="{4F919337-4DCF-4BE4-8F17-760055CF940E}" type="pres">
      <dgm:prSet presAssocID="{BB2D0CAC-6266-4A5E-BF4B-48647762F817}" presName="composite" presStyleCnt="0"/>
      <dgm:spPr/>
    </dgm:pt>
    <dgm:pt modelId="{27816F5E-A788-4E5F-A7A9-E4FD76FC018E}" type="pres">
      <dgm:prSet presAssocID="{BB2D0CAC-6266-4A5E-BF4B-48647762F817}" presName="FirstChild" presStyleLbl="revTx" presStyleIdx="2" presStyleCnt="4">
        <dgm:presLayoutVars>
          <dgm:chMax val="0"/>
          <dgm:chPref val="0"/>
          <dgm:bulletEnabled val="1"/>
        </dgm:presLayoutVars>
      </dgm:prSet>
      <dgm:spPr/>
      <dgm:t>
        <a:bodyPr/>
        <a:lstStyle/>
        <a:p>
          <a:endParaRPr lang="en-US"/>
        </a:p>
      </dgm:t>
    </dgm:pt>
    <dgm:pt modelId="{5B02AF7E-405A-4F63-9327-9624C2885D8A}" type="pres">
      <dgm:prSet presAssocID="{BB2D0CAC-6266-4A5E-BF4B-48647762F817}" presName="Parent" presStyleLbl="alignNode1" presStyleIdx="1" presStyleCnt="2" custScaleX="136169" custScaleY="61619" custLinFactNeighborX="9294" custLinFactNeighborY="16834">
        <dgm:presLayoutVars>
          <dgm:chMax val="3"/>
          <dgm:chPref val="3"/>
          <dgm:bulletEnabled val="1"/>
        </dgm:presLayoutVars>
      </dgm:prSet>
      <dgm:spPr/>
      <dgm:t>
        <a:bodyPr/>
        <a:lstStyle/>
        <a:p>
          <a:endParaRPr lang="en-US"/>
        </a:p>
      </dgm:t>
    </dgm:pt>
    <dgm:pt modelId="{8B6FE94A-211A-41AD-9D23-91FEFACB966E}" type="pres">
      <dgm:prSet presAssocID="{BB2D0CAC-6266-4A5E-BF4B-48647762F817}" presName="Accent" presStyleLbl="parChTrans1D1" presStyleIdx="1" presStyleCnt="2" custLinFactNeighborX="-1947" custLinFactNeighborY="-28222"/>
      <dgm:spPr/>
    </dgm:pt>
    <dgm:pt modelId="{56E72B2A-F999-4401-A44A-8463F3FEA9BC}" type="pres">
      <dgm:prSet presAssocID="{BB2D0CAC-6266-4A5E-BF4B-48647762F817}" presName="Child" presStyleLbl="revTx" presStyleIdx="3" presStyleCnt="4">
        <dgm:presLayoutVars>
          <dgm:chMax val="0"/>
          <dgm:chPref val="0"/>
          <dgm:bulletEnabled val="1"/>
        </dgm:presLayoutVars>
      </dgm:prSet>
      <dgm:spPr/>
      <dgm:t>
        <a:bodyPr/>
        <a:lstStyle/>
        <a:p>
          <a:endParaRPr lang="en-US"/>
        </a:p>
      </dgm:t>
    </dgm:pt>
  </dgm:ptLst>
  <dgm:cxnLst>
    <dgm:cxn modelId="{173057FC-F868-449B-A8F0-7BBDBB8D537B}" srcId="{E2072BB6-F4A4-4BA5-8B82-15DE7DB5C80E}" destId="{C7CC3760-2E66-4E3C-A11D-E20D5FB8AE5A}" srcOrd="4" destOrd="0" parTransId="{B5C6252F-1D9A-4F1C-B6AE-454DBA3B0963}" sibTransId="{E4996BFB-CADA-441C-868A-FD7972E9405D}"/>
    <dgm:cxn modelId="{86329810-0C4E-45E6-8DA5-A04D8C90B6B1}" type="presOf" srcId="{BB2D0CAC-6266-4A5E-BF4B-48647762F817}" destId="{5B02AF7E-405A-4F63-9327-9624C2885D8A}" srcOrd="0" destOrd="0" presId="urn:microsoft.com/office/officeart/2011/layout/TabList"/>
    <dgm:cxn modelId="{5DFB6BAA-420B-403E-8174-EB924924F707}" srcId="{A06E1E96-1C40-46A7-A8DB-A88ACF18E372}" destId="{BB2D0CAC-6266-4A5E-BF4B-48647762F817}" srcOrd="1" destOrd="0" parTransId="{F67E2AB1-1B22-48E2-BE1E-58EF923BE540}" sibTransId="{C46D8383-4800-4389-BF9D-03CCC5B6795E}"/>
    <dgm:cxn modelId="{BD0B6424-0254-44D0-8B93-1B26715F553C}" type="presOf" srcId="{F600A21F-6601-488F-9444-874377FDFF4F}" destId="{B206C388-8629-4BF0-919C-CF874D73310B}" srcOrd="0" destOrd="1" presId="urn:microsoft.com/office/officeart/2011/layout/TabList"/>
    <dgm:cxn modelId="{4ADEE3A2-45A0-4A90-8266-68989F484634}" type="presOf" srcId="{F729F9CF-4A32-4ED9-829B-4DF198F3D4A2}" destId="{56E72B2A-F999-4401-A44A-8463F3FEA9BC}" srcOrd="0" destOrd="4" presId="urn:microsoft.com/office/officeart/2011/layout/TabList"/>
    <dgm:cxn modelId="{0A283E06-E876-4D15-A71A-F73B9F60BC9E}" srcId="{E2072BB6-F4A4-4BA5-8B82-15DE7DB5C80E}" destId="{A3EACD4E-C3AC-48F9-BC44-776CE1EF0511}" srcOrd="1" destOrd="0" parTransId="{0D5A6D28-B990-4B0B-AA7E-E1771A2DFDB6}" sibTransId="{C02790F0-EFBF-408C-93F7-CAB0F8D431E7}"/>
    <dgm:cxn modelId="{95494D1C-B5FC-43CB-8313-F1DCBDD0663A}" srcId="{BB2D0CAC-6266-4A5E-BF4B-48647762F817}" destId="{F729F9CF-4A32-4ED9-829B-4DF198F3D4A2}" srcOrd="5" destOrd="0" parTransId="{5FD67455-3553-4E6D-B622-1D7936F41962}" sibTransId="{9E9586B0-55E6-4357-95F4-A3E78D0052C4}"/>
    <dgm:cxn modelId="{7149B828-0443-4CCC-9469-4C5D40E34B23}" type="presOf" srcId="{064449E7-5DEB-420C-88F2-527C74AA4476}" destId="{27816F5E-A788-4E5F-A7A9-E4FD76FC018E}" srcOrd="0" destOrd="0" presId="urn:microsoft.com/office/officeart/2011/layout/TabList"/>
    <dgm:cxn modelId="{150DD44C-08C4-44AA-8659-81C9290E9CE7}" type="presOf" srcId="{A06E1E96-1C40-46A7-A8DB-A88ACF18E372}" destId="{EECB7164-1DD1-4150-B9A9-5026347E100C}" srcOrd="0" destOrd="0" presId="urn:microsoft.com/office/officeart/2011/layout/TabList"/>
    <dgm:cxn modelId="{518305EA-6E6F-464B-8105-8EE20BC2B7C7}" type="presOf" srcId="{E2072BB6-F4A4-4BA5-8B82-15DE7DB5C80E}" destId="{51A3BA3C-13B9-4529-8940-D96365BBB9C5}" srcOrd="0" destOrd="0" presId="urn:microsoft.com/office/officeart/2011/layout/TabList"/>
    <dgm:cxn modelId="{BA1F3062-9B2E-4804-BA75-99D73029750D}" type="presOf" srcId="{B7B2F462-40BB-4BEE-B6E3-C77FA41625D0}" destId="{56E72B2A-F999-4401-A44A-8463F3FEA9BC}" srcOrd="0" destOrd="3" presId="urn:microsoft.com/office/officeart/2011/layout/TabList"/>
    <dgm:cxn modelId="{A6444C3E-6AF0-49E6-A0CF-9EAF35119E5A}" srcId="{E2072BB6-F4A4-4BA5-8B82-15DE7DB5C80E}" destId="{8B9884F7-5A4C-4193-9A72-E5A8CD78E5F7}" srcOrd="3" destOrd="0" parTransId="{B53F6F75-ACAE-4841-981A-D4B5E9830923}" sibTransId="{F60F0421-2309-4CAF-8499-1959387D8BFA}"/>
    <dgm:cxn modelId="{347A5571-F767-4580-A90D-F69D37399A36}" srcId="{BB2D0CAC-6266-4A5E-BF4B-48647762F817}" destId="{7B7AF482-ED6C-4D99-A5F7-F7DBCF957EC6}" srcOrd="1" destOrd="0" parTransId="{2C15F52D-3C9E-406B-84DA-A5212199CC2E}" sibTransId="{92B421F5-08EC-48FC-B99F-EFAE871EE80F}"/>
    <dgm:cxn modelId="{0B24BB78-196B-482D-A310-366BCC26FA2B}" srcId="{BB2D0CAC-6266-4A5E-BF4B-48647762F817}" destId="{D66C42DF-DA8B-4A5A-AD66-A46E78BC245B}" srcOrd="2" destOrd="0" parTransId="{18968B31-8782-41C1-8950-7289999F7E0B}" sibTransId="{46D298AD-4B1A-4D56-A0A1-C46FD29CE013}"/>
    <dgm:cxn modelId="{0F700607-C1C2-4A78-B54F-07181D990D58}" srcId="{A06E1E96-1C40-46A7-A8DB-A88ACF18E372}" destId="{E2072BB6-F4A4-4BA5-8B82-15DE7DB5C80E}" srcOrd="0" destOrd="0" parTransId="{B5E170CA-ABBD-4CBC-84C3-FAA0C497E7B9}" sibTransId="{C70B8E91-900E-4D22-8F92-8019EC5BE07B}"/>
    <dgm:cxn modelId="{1933BF65-BDE5-4281-B5CA-F3A491412CE0}" type="presOf" srcId="{C7CC3760-2E66-4E3C-A11D-E20D5FB8AE5A}" destId="{B206C388-8629-4BF0-919C-CF874D73310B}" srcOrd="0" destOrd="3" presId="urn:microsoft.com/office/officeart/2011/layout/TabList"/>
    <dgm:cxn modelId="{0E7C561C-E2DC-4C66-892D-F0F5F4270640}" srcId="{BB2D0CAC-6266-4A5E-BF4B-48647762F817}" destId="{BAA09A80-60A2-43C3-8A44-6FEC2BF952DA}" srcOrd="3" destOrd="0" parTransId="{8F29AD91-76DE-4730-BD06-FE0EE1D6D079}" sibTransId="{FEF0231A-E305-47A7-90F6-04E0C930FAF5}"/>
    <dgm:cxn modelId="{74919010-8141-4CDA-8AAA-AA161060CE1A}" type="presOf" srcId="{8B9884F7-5A4C-4193-9A72-E5A8CD78E5F7}" destId="{B206C388-8629-4BF0-919C-CF874D73310B}" srcOrd="0" destOrd="2" presId="urn:microsoft.com/office/officeart/2011/layout/TabList"/>
    <dgm:cxn modelId="{723FD527-E9A0-45AB-8487-378C4A3312C6}" srcId="{E2072BB6-F4A4-4BA5-8B82-15DE7DB5C80E}" destId="{F600A21F-6601-488F-9444-874377FDFF4F}" srcOrd="2" destOrd="0" parTransId="{C7C61D07-4795-4727-9E61-3E234E650DD0}" sibTransId="{95950C13-8EF5-41F8-8F1C-98D3B5AFFD1F}"/>
    <dgm:cxn modelId="{AFC05E76-F5A2-4D89-8B76-D339BFEA0596}" srcId="{BB2D0CAC-6266-4A5E-BF4B-48647762F817}" destId="{064449E7-5DEB-420C-88F2-527C74AA4476}" srcOrd="0" destOrd="0" parTransId="{93EAEB58-2781-4C60-B3F0-AD8F1AA2333E}" sibTransId="{5E1EC5B1-D7A8-41D4-9AA1-D36510F641F3}"/>
    <dgm:cxn modelId="{447C929A-1C6E-4CBA-A310-E8032449E4B7}" type="presOf" srcId="{A3EACD4E-C3AC-48F9-BC44-776CE1EF0511}" destId="{B206C388-8629-4BF0-919C-CF874D73310B}" srcOrd="0" destOrd="0" presId="urn:microsoft.com/office/officeart/2011/layout/TabList"/>
    <dgm:cxn modelId="{CB7916B6-2B4E-480B-99B5-9F0031ECAA8A}" type="presOf" srcId="{440ED493-0DD1-4615-A123-ACB2A03A4FF3}" destId="{9222590A-5DCA-47E8-93C8-71F3EB753126}" srcOrd="0" destOrd="0" presId="urn:microsoft.com/office/officeart/2011/layout/TabList"/>
    <dgm:cxn modelId="{B4DCE6C0-581C-4B6C-AF34-2461717F6718}" srcId="{BB2D0CAC-6266-4A5E-BF4B-48647762F817}" destId="{B7B2F462-40BB-4BEE-B6E3-C77FA41625D0}" srcOrd="4" destOrd="0" parTransId="{683A4E49-AD5D-49BE-B082-B41C14A8E6D2}" sibTransId="{CEA20171-490A-478C-8297-642031F2BF2D}"/>
    <dgm:cxn modelId="{BAC02FC9-C257-41B5-95CF-0A6E9C376E88}" type="presOf" srcId="{7B7AF482-ED6C-4D99-A5F7-F7DBCF957EC6}" destId="{56E72B2A-F999-4401-A44A-8463F3FEA9BC}" srcOrd="0" destOrd="0" presId="urn:microsoft.com/office/officeart/2011/layout/TabList"/>
    <dgm:cxn modelId="{868FCE55-7256-48A4-B839-74D24CE23FCF}" type="presOf" srcId="{D66C42DF-DA8B-4A5A-AD66-A46E78BC245B}" destId="{56E72B2A-F999-4401-A44A-8463F3FEA9BC}" srcOrd="0" destOrd="1" presId="urn:microsoft.com/office/officeart/2011/layout/TabList"/>
    <dgm:cxn modelId="{9C8E2C9F-D588-49A9-A60D-27F3E799DDC1}" srcId="{E2072BB6-F4A4-4BA5-8B82-15DE7DB5C80E}" destId="{440ED493-0DD1-4615-A123-ACB2A03A4FF3}" srcOrd="0" destOrd="0" parTransId="{32FDCBAD-A835-4E5D-AC65-253471B59C32}" sibTransId="{A50A3C73-A332-42B1-B072-F1725EA54B9B}"/>
    <dgm:cxn modelId="{04219B77-4705-4264-8887-653AB6B218FC}" type="presOf" srcId="{BAA09A80-60A2-43C3-8A44-6FEC2BF952DA}" destId="{56E72B2A-F999-4401-A44A-8463F3FEA9BC}" srcOrd="0" destOrd="2" presId="urn:microsoft.com/office/officeart/2011/layout/TabList"/>
    <dgm:cxn modelId="{12BCD113-1606-46D4-B473-3A33FFB8F7EE}" type="presParOf" srcId="{EECB7164-1DD1-4150-B9A9-5026347E100C}" destId="{DB2222E6-EFD7-4CB8-B946-65955577E2B6}" srcOrd="0" destOrd="0" presId="urn:microsoft.com/office/officeart/2011/layout/TabList"/>
    <dgm:cxn modelId="{65D96290-709C-478B-84C6-0AF13FF164A3}" type="presParOf" srcId="{DB2222E6-EFD7-4CB8-B946-65955577E2B6}" destId="{9222590A-5DCA-47E8-93C8-71F3EB753126}" srcOrd="0" destOrd="0" presId="urn:microsoft.com/office/officeart/2011/layout/TabList"/>
    <dgm:cxn modelId="{D77C3DED-55AA-4303-8E71-DC778011664C}" type="presParOf" srcId="{DB2222E6-EFD7-4CB8-B946-65955577E2B6}" destId="{51A3BA3C-13B9-4529-8940-D96365BBB9C5}" srcOrd="1" destOrd="0" presId="urn:microsoft.com/office/officeart/2011/layout/TabList"/>
    <dgm:cxn modelId="{C8F1773E-40B3-4498-9EE2-78ADE3493FBC}" type="presParOf" srcId="{DB2222E6-EFD7-4CB8-B946-65955577E2B6}" destId="{5F3438CF-B803-4B7C-9AFC-B5F1A6ECC3BB}" srcOrd="2" destOrd="0" presId="urn:microsoft.com/office/officeart/2011/layout/TabList"/>
    <dgm:cxn modelId="{1729F233-DEB5-419F-8039-A7FFD9D0032B}" type="presParOf" srcId="{EECB7164-1DD1-4150-B9A9-5026347E100C}" destId="{B206C388-8629-4BF0-919C-CF874D73310B}" srcOrd="1" destOrd="0" presId="urn:microsoft.com/office/officeart/2011/layout/TabList"/>
    <dgm:cxn modelId="{22DB7B62-6BDD-447F-926F-6AC0B655AE9E}" type="presParOf" srcId="{EECB7164-1DD1-4150-B9A9-5026347E100C}" destId="{8FAC0A77-22E8-41D9-87F5-ABC7647BD69B}" srcOrd="2" destOrd="0" presId="urn:microsoft.com/office/officeart/2011/layout/TabList"/>
    <dgm:cxn modelId="{D20888F7-61AF-473D-94B1-0480134A6268}" type="presParOf" srcId="{EECB7164-1DD1-4150-B9A9-5026347E100C}" destId="{4F919337-4DCF-4BE4-8F17-760055CF940E}" srcOrd="3" destOrd="0" presId="urn:microsoft.com/office/officeart/2011/layout/TabList"/>
    <dgm:cxn modelId="{1ED9F41A-6F16-47AA-89BB-A22C031295F8}" type="presParOf" srcId="{4F919337-4DCF-4BE4-8F17-760055CF940E}" destId="{27816F5E-A788-4E5F-A7A9-E4FD76FC018E}" srcOrd="0" destOrd="0" presId="urn:microsoft.com/office/officeart/2011/layout/TabList"/>
    <dgm:cxn modelId="{8D7989FC-351F-4932-BFD6-6F56ED35743B}" type="presParOf" srcId="{4F919337-4DCF-4BE4-8F17-760055CF940E}" destId="{5B02AF7E-405A-4F63-9327-9624C2885D8A}" srcOrd="1" destOrd="0" presId="urn:microsoft.com/office/officeart/2011/layout/TabList"/>
    <dgm:cxn modelId="{D034B223-C1A3-4B39-8429-56A82A36CF47}" type="presParOf" srcId="{4F919337-4DCF-4BE4-8F17-760055CF940E}" destId="{8B6FE94A-211A-41AD-9D23-91FEFACB966E}" srcOrd="2" destOrd="0" presId="urn:microsoft.com/office/officeart/2011/layout/TabList"/>
    <dgm:cxn modelId="{3F5EB352-24DB-4722-AA3E-91DD9351D995}" type="presParOf" srcId="{EECB7164-1DD1-4150-B9A9-5026347E100C}" destId="{56E72B2A-F999-4401-A44A-8463F3FEA9BC}" srcOrd="4"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6E1E96-1C40-46A7-A8DB-A88ACF18E372}"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E2072BB6-F4A4-4BA5-8B82-15DE7DB5C80E}">
      <dgm:prSet phldrT="[Text]" custT="1"/>
      <dgm:spPr>
        <a:solidFill>
          <a:schemeClr val="accent2"/>
        </a:solidFill>
      </dgm:spPr>
      <dgm:t>
        <a:bodyPr/>
        <a:lstStyle/>
        <a:p>
          <a:r>
            <a:rPr lang="en-GB" sz="1800" dirty="0" smtClean="0">
              <a:solidFill>
                <a:schemeClr val="tx1"/>
              </a:solidFill>
              <a:latin typeface="EYInterstate" panose="02000503020000020004" pitchFamily="2" charset="0"/>
            </a:rPr>
            <a:t>Obligations of a tax representative</a:t>
          </a:r>
          <a:endParaRPr lang="en-US" sz="1800" dirty="0" smtClean="0">
            <a:solidFill>
              <a:schemeClr val="tx1"/>
            </a:solidFill>
            <a:latin typeface="EYInterstate" panose="02000503020000020004" pitchFamily="2" charset="0"/>
          </a:endParaRPr>
        </a:p>
      </dgm:t>
    </dgm:pt>
    <dgm:pt modelId="{B5E170CA-ABBD-4CBC-84C3-FAA0C497E7B9}" type="parTrans" cxnId="{0F700607-C1C2-4A78-B54F-07181D990D58}">
      <dgm:prSet/>
      <dgm:spPr/>
      <dgm:t>
        <a:bodyPr/>
        <a:lstStyle/>
        <a:p>
          <a:endParaRPr lang="en-US"/>
        </a:p>
      </dgm:t>
    </dgm:pt>
    <dgm:pt modelId="{C70B8E91-900E-4D22-8F92-8019EC5BE07B}" type="sibTrans" cxnId="{0F700607-C1C2-4A78-B54F-07181D990D58}">
      <dgm:prSet/>
      <dgm:spPr/>
      <dgm:t>
        <a:bodyPr/>
        <a:lstStyle/>
        <a:p>
          <a:endParaRPr lang="en-US"/>
        </a:p>
      </dgm:t>
    </dgm:pt>
    <dgm:pt modelId="{BB2D0CAC-6266-4A5E-BF4B-48647762F817}">
      <dgm:prSet phldrT="[Text]" custT="1"/>
      <dgm:spPr>
        <a:solidFill>
          <a:schemeClr val="accent2"/>
        </a:solidFill>
      </dgm:spPr>
      <dgm:t>
        <a:bodyPr/>
        <a:lstStyle/>
        <a:p>
          <a:r>
            <a:rPr lang="en-GB" sz="1800" dirty="0" smtClean="0">
              <a:solidFill>
                <a:schemeClr val="tx1"/>
              </a:solidFill>
              <a:latin typeface="EYInterstate" panose="02000503020000020004" pitchFamily="2" charset="0"/>
              <a:cs typeface="Calibri" panose="020F0502020204030204" pitchFamily="34" charset="0"/>
            </a:rPr>
            <a:t>Interest</a:t>
          </a:r>
          <a:endParaRPr lang="en-US" sz="1800" dirty="0" smtClean="0">
            <a:solidFill>
              <a:schemeClr val="tx1"/>
            </a:solidFill>
            <a:latin typeface="EYInterstate" panose="02000503020000020004" pitchFamily="2" charset="0"/>
            <a:cs typeface="Calibri" panose="020F0502020204030204" pitchFamily="34" charset="0"/>
          </a:endParaRPr>
        </a:p>
      </dgm:t>
    </dgm:pt>
    <dgm:pt modelId="{F67E2AB1-1B22-48E2-BE1E-58EF923BE540}" type="parTrans" cxnId="{5DFB6BAA-420B-403E-8174-EB924924F707}">
      <dgm:prSet/>
      <dgm:spPr/>
      <dgm:t>
        <a:bodyPr/>
        <a:lstStyle/>
        <a:p>
          <a:endParaRPr lang="en-US"/>
        </a:p>
      </dgm:t>
    </dgm:pt>
    <dgm:pt modelId="{C46D8383-4800-4389-BF9D-03CCC5B6795E}" type="sibTrans" cxnId="{5DFB6BAA-420B-403E-8174-EB924924F707}">
      <dgm:prSet/>
      <dgm:spPr/>
      <dgm:t>
        <a:bodyPr/>
        <a:lstStyle/>
        <a:p>
          <a:endParaRPr lang="en-US"/>
        </a:p>
      </dgm:t>
    </dgm:pt>
    <dgm:pt modelId="{7B7AF482-ED6C-4D99-A5F7-F7DBCF957EC6}">
      <dgm:prSet phldrT="[Text]" custT="1"/>
      <dgm:spPr/>
      <dgm:t>
        <a:bodyPr/>
        <a:lstStyle/>
        <a:p>
          <a:pPr algn="just"/>
          <a:r>
            <a:rPr lang="en-GB" sz="1800" dirty="0" smtClean="0">
              <a:latin typeface="EYInterstate" panose="02000503020000020004" pitchFamily="2" charset="0"/>
            </a:rPr>
            <a:t>Late payment interest increased from 1% o 2%</a:t>
          </a:r>
          <a:endParaRPr lang="en-US" sz="1800" dirty="0">
            <a:latin typeface="EYInterstate" panose="02000503020000020004" pitchFamily="2" charset="0"/>
          </a:endParaRPr>
        </a:p>
      </dgm:t>
    </dgm:pt>
    <dgm:pt modelId="{92B421F5-08EC-48FC-B99F-EFAE871EE80F}" type="sibTrans" cxnId="{347A5571-F767-4580-A90D-F69D37399A36}">
      <dgm:prSet/>
      <dgm:spPr/>
      <dgm:t>
        <a:bodyPr/>
        <a:lstStyle/>
        <a:p>
          <a:endParaRPr lang="en-US"/>
        </a:p>
      </dgm:t>
    </dgm:pt>
    <dgm:pt modelId="{2C15F52D-3C9E-406B-84DA-A5212199CC2E}" type="parTrans" cxnId="{347A5571-F767-4580-A90D-F69D37399A36}">
      <dgm:prSet/>
      <dgm:spPr/>
      <dgm:t>
        <a:bodyPr/>
        <a:lstStyle/>
        <a:p>
          <a:endParaRPr lang="en-US"/>
        </a:p>
      </dgm:t>
    </dgm:pt>
    <dgm:pt modelId="{064449E7-5DEB-420C-88F2-527C74AA4476}">
      <dgm:prSet phldrT="[Text]" custT="1"/>
      <dgm:spPr/>
      <dgm:t>
        <a:bodyPr/>
        <a:lstStyle/>
        <a:p>
          <a:pPr algn="just"/>
          <a:endParaRPr lang="en-US" sz="1600" dirty="0">
            <a:latin typeface="EYInterstate" panose="02000503020000020004" pitchFamily="2" charset="0"/>
          </a:endParaRPr>
        </a:p>
      </dgm:t>
    </dgm:pt>
    <dgm:pt modelId="{93EAEB58-2781-4C60-B3F0-AD8F1AA2333E}" type="parTrans" cxnId="{AFC05E76-F5A2-4D89-8B76-D339BFEA0596}">
      <dgm:prSet/>
      <dgm:spPr/>
      <dgm:t>
        <a:bodyPr/>
        <a:lstStyle/>
        <a:p>
          <a:endParaRPr lang="en-US"/>
        </a:p>
      </dgm:t>
    </dgm:pt>
    <dgm:pt modelId="{5E1EC5B1-D7A8-41D4-9AA1-D36510F641F3}" type="sibTrans" cxnId="{AFC05E76-F5A2-4D89-8B76-D339BFEA0596}">
      <dgm:prSet/>
      <dgm:spPr/>
      <dgm:t>
        <a:bodyPr/>
        <a:lstStyle/>
        <a:p>
          <a:endParaRPr lang="en-US"/>
        </a:p>
      </dgm:t>
    </dgm:pt>
    <dgm:pt modelId="{440ED493-0DD1-4615-A123-ACB2A03A4FF3}">
      <dgm:prSet phldrT="[Text]" custT="1"/>
      <dgm:spPr/>
      <dgm:t>
        <a:bodyPr/>
        <a:lstStyle/>
        <a:p>
          <a:endParaRPr lang="en-US" sz="1100" dirty="0"/>
        </a:p>
      </dgm:t>
    </dgm:pt>
    <dgm:pt modelId="{32FDCBAD-A835-4E5D-AC65-253471B59C32}" type="parTrans" cxnId="{9C8E2C9F-D588-49A9-A60D-27F3E799DDC1}">
      <dgm:prSet/>
      <dgm:spPr/>
      <dgm:t>
        <a:bodyPr/>
        <a:lstStyle/>
        <a:p>
          <a:endParaRPr lang="en-US"/>
        </a:p>
      </dgm:t>
    </dgm:pt>
    <dgm:pt modelId="{A50A3C73-A332-42B1-B072-F1725EA54B9B}" type="sibTrans" cxnId="{9C8E2C9F-D588-49A9-A60D-27F3E799DDC1}">
      <dgm:prSet/>
      <dgm:spPr/>
      <dgm:t>
        <a:bodyPr/>
        <a:lstStyle/>
        <a:p>
          <a:endParaRPr lang="en-US"/>
        </a:p>
      </dgm:t>
    </dgm:pt>
    <dgm:pt modelId="{48DE399E-10FF-4ABE-94C5-AEF3BEB5DD43}">
      <dgm:prSet phldrT="[Text]" custT="1"/>
      <dgm:spPr/>
      <dgm:t>
        <a:bodyPr/>
        <a:lstStyle/>
        <a:p>
          <a:pPr algn="just"/>
          <a:endParaRPr lang="en-US" sz="1600" dirty="0">
            <a:latin typeface="EYInterstate" panose="02000503020000020004" pitchFamily="2" charset="0"/>
          </a:endParaRPr>
        </a:p>
      </dgm:t>
    </dgm:pt>
    <dgm:pt modelId="{5AF9F588-2299-4BCF-A8FE-D94F110C79A8}" type="parTrans" cxnId="{CF8A7B5B-238B-4ED3-A98A-8134EB2D7E0E}">
      <dgm:prSet/>
      <dgm:spPr/>
      <dgm:t>
        <a:bodyPr/>
        <a:lstStyle/>
        <a:p>
          <a:endParaRPr lang="en-US"/>
        </a:p>
      </dgm:t>
    </dgm:pt>
    <dgm:pt modelId="{41947AB3-3730-4751-BBA6-CA3C70292EFC}" type="sibTrans" cxnId="{CF8A7B5B-238B-4ED3-A98A-8134EB2D7E0E}">
      <dgm:prSet/>
      <dgm:spPr/>
      <dgm:t>
        <a:bodyPr/>
        <a:lstStyle/>
        <a:p>
          <a:endParaRPr lang="en-US"/>
        </a:p>
      </dgm:t>
    </dgm:pt>
    <dgm:pt modelId="{11175E93-712D-4D82-BE94-A3D890FC44FA}">
      <dgm:prSet phldrT="[Text]" custT="1"/>
      <dgm:spPr/>
      <dgm:t>
        <a:bodyPr/>
        <a:lstStyle/>
        <a:p>
          <a:pPr algn="just"/>
          <a:endParaRPr lang="en-US" sz="1100" dirty="0">
            <a:solidFill>
              <a:schemeClr val="tx1"/>
            </a:solidFill>
          </a:endParaRPr>
        </a:p>
      </dgm:t>
    </dgm:pt>
    <dgm:pt modelId="{3A090ECE-62E8-4984-9F27-D107ADA84977}" type="parTrans" cxnId="{05A5384D-0B1C-4164-9F3F-39B2D7DCCD55}">
      <dgm:prSet/>
      <dgm:spPr/>
      <dgm:t>
        <a:bodyPr/>
        <a:lstStyle/>
        <a:p>
          <a:endParaRPr lang="en-US"/>
        </a:p>
      </dgm:t>
    </dgm:pt>
    <dgm:pt modelId="{3B23017E-48DA-4B30-9B51-EDFFF9F7FAA8}" type="sibTrans" cxnId="{05A5384D-0B1C-4164-9F3F-39B2D7DCCD55}">
      <dgm:prSet/>
      <dgm:spPr/>
      <dgm:t>
        <a:bodyPr/>
        <a:lstStyle/>
        <a:p>
          <a:endParaRPr lang="en-US"/>
        </a:p>
      </dgm:t>
    </dgm:pt>
    <dgm:pt modelId="{A3EACD4E-C3AC-48F9-BC44-776CE1EF0511}">
      <dgm:prSet phldrT="[Text]" custT="1"/>
      <dgm:spPr/>
      <dgm:t>
        <a:bodyPr/>
        <a:lstStyle/>
        <a:p>
          <a:pPr algn="just"/>
          <a:r>
            <a:rPr lang="en-GB" sz="1800" dirty="0" smtClean="0">
              <a:latin typeface="EYInterstate" panose="02000503020000020004" pitchFamily="2" charset="0"/>
            </a:rPr>
            <a:t>Where a taxpayer has more than one tax representative, each tax representative shall be responsible for the tax obligation for which the tax representative has been appointed.</a:t>
          </a:r>
          <a:endParaRPr lang="en-US" sz="1100" dirty="0">
            <a:solidFill>
              <a:schemeClr val="tx1"/>
            </a:solidFill>
          </a:endParaRPr>
        </a:p>
      </dgm:t>
    </dgm:pt>
    <dgm:pt modelId="{C02790F0-EFBF-408C-93F7-CAB0F8D431E7}" type="sibTrans" cxnId="{0A283E06-E876-4D15-A71A-F73B9F60BC9E}">
      <dgm:prSet/>
      <dgm:spPr/>
      <dgm:t>
        <a:bodyPr/>
        <a:lstStyle/>
        <a:p>
          <a:endParaRPr lang="en-US"/>
        </a:p>
      </dgm:t>
    </dgm:pt>
    <dgm:pt modelId="{0D5A6D28-B990-4B0B-AA7E-E1771A2DFDB6}" type="parTrans" cxnId="{0A283E06-E876-4D15-A71A-F73B9F60BC9E}">
      <dgm:prSet/>
      <dgm:spPr/>
      <dgm:t>
        <a:bodyPr/>
        <a:lstStyle/>
        <a:p>
          <a:endParaRPr lang="en-US"/>
        </a:p>
      </dgm:t>
    </dgm:pt>
    <dgm:pt modelId="{EECB7164-1DD1-4150-B9A9-5026347E100C}" type="pres">
      <dgm:prSet presAssocID="{A06E1E96-1C40-46A7-A8DB-A88ACF18E372}" presName="Name0" presStyleCnt="0">
        <dgm:presLayoutVars>
          <dgm:chMax/>
          <dgm:chPref val="3"/>
          <dgm:dir/>
          <dgm:animOne val="branch"/>
          <dgm:animLvl val="lvl"/>
        </dgm:presLayoutVars>
      </dgm:prSet>
      <dgm:spPr/>
      <dgm:t>
        <a:bodyPr/>
        <a:lstStyle/>
        <a:p>
          <a:endParaRPr lang="en-GB"/>
        </a:p>
      </dgm:t>
    </dgm:pt>
    <dgm:pt modelId="{DB2222E6-EFD7-4CB8-B946-65955577E2B6}" type="pres">
      <dgm:prSet presAssocID="{E2072BB6-F4A4-4BA5-8B82-15DE7DB5C80E}" presName="composite" presStyleCnt="0"/>
      <dgm:spPr/>
    </dgm:pt>
    <dgm:pt modelId="{9222590A-5DCA-47E8-93C8-71F3EB753126}" type="pres">
      <dgm:prSet presAssocID="{E2072BB6-F4A4-4BA5-8B82-15DE7DB5C80E}" presName="FirstChild" presStyleLbl="revTx" presStyleIdx="0" presStyleCnt="4">
        <dgm:presLayoutVars>
          <dgm:chMax val="0"/>
          <dgm:chPref val="0"/>
          <dgm:bulletEnabled val="1"/>
        </dgm:presLayoutVars>
      </dgm:prSet>
      <dgm:spPr/>
      <dgm:t>
        <a:bodyPr/>
        <a:lstStyle/>
        <a:p>
          <a:endParaRPr lang="en-US"/>
        </a:p>
      </dgm:t>
    </dgm:pt>
    <dgm:pt modelId="{51A3BA3C-13B9-4529-8940-D96365BBB9C5}" type="pres">
      <dgm:prSet presAssocID="{E2072BB6-F4A4-4BA5-8B82-15DE7DB5C80E}" presName="Parent" presStyleLbl="alignNode1" presStyleIdx="0" presStyleCnt="2" custScaleX="227252" custScaleY="67947" custLinFactNeighborX="31813" custLinFactNeighborY="14244">
        <dgm:presLayoutVars>
          <dgm:chMax val="3"/>
          <dgm:chPref val="3"/>
          <dgm:bulletEnabled val="1"/>
        </dgm:presLayoutVars>
      </dgm:prSet>
      <dgm:spPr/>
      <dgm:t>
        <a:bodyPr/>
        <a:lstStyle/>
        <a:p>
          <a:endParaRPr lang="en-US"/>
        </a:p>
      </dgm:t>
    </dgm:pt>
    <dgm:pt modelId="{5F3438CF-B803-4B7C-9AFC-B5F1A6ECC3BB}" type="pres">
      <dgm:prSet presAssocID="{E2072BB6-F4A4-4BA5-8B82-15DE7DB5C80E}" presName="Accent" presStyleLbl="parChTrans1D1" presStyleIdx="0" presStyleCnt="2" custLinFactNeighborX="-8271"/>
      <dgm:spPr/>
    </dgm:pt>
    <dgm:pt modelId="{B206C388-8629-4BF0-919C-CF874D73310B}" type="pres">
      <dgm:prSet presAssocID="{E2072BB6-F4A4-4BA5-8B82-15DE7DB5C80E}" presName="Child" presStyleLbl="revTx" presStyleIdx="1" presStyleCnt="4">
        <dgm:presLayoutVars>
          <dgm:chMax val="0"/>
          <dgm:chPref val="0"/>
          <dgm:bulletEnabled val="1"/>
        </dgm:presLayoutVars>
      </dgm:prSet>
      <dgm:spPr/>
      <dgm:t>
        <a:bodyPr/>
        <a:lstStyle/>
        <a:p>
          <a:endParaRPr lang="en-US"/>
        </a:p>
      </dgm:t>
    </dgm:pt>
    <dgm:pt modelId="{8FAC0A77-22E8-41D9-87F5-ABC7647BD69B}" type="pres">
      <dgm:prSet presAssocID="{C70B8E91-900E-4D22-8F92-8019EC5BE07B}" presName="sibTrans" presStyleCnt="0"/>
      <dgm:spPr/>
    </dgm:pt>
    <dgm:pt modelId="{4F919337-4DCF-4BE4-8F17-760055CF940E}" type="pres">
      <dgm:prSet presAssocID="{BB2D0CAC-6266-4A5E-BF4B-48647762F817}" presName="composite" presStyleCnt="0"/>
      <dgm:spPr/>
    </dgm:pt>
    <dgm:pt modelId="{27816F5E-A788-4E5F-A7A9-E4FD76FC018E}" type="pres">
      <dgm:prSet presAssocID="{BB2D0CAC-6266-4A5E-BF4B-48647762F817}" presName="FirstChild" presStyleLbl="revTx" presStyleIdx="2" presStyleCnt="4">
        <dgm:presLayoutVars>
          <dgm:chMax val="0"/>
          <dgm:chPref val="0"/>
          <dgm:bulletEnabled val="1"/>
        </dgm:presLayoutVars>
      </dgm:prSet>
      <dgm:spPr/>
      <dgm:t>
        <a:bodyPr/>
        <a:lstStyle/>
        <a:p>
          <a:endParaRPr lang="en-US"/>
        </a:p>
      </dgm:t>
    </dgm:pt>
    <dgm:pt modelId="{5B02AF7E-405A-4F63-9327-9624C2885D8A}" type="pres">
      <dgm:prSet presAssocID="{BB2D0CAC-6266-4A5E-BF4B-48647762F817}" presName="Parent" presStyleLbl="alignNode1" presStyleIdx="1" presStyleCnt="2" custScaleX="228155" custScaleY="66799" custLinFactNeighborX="32039" custLinFactNeighborY="15539">
        <dgm:presLayoutVars>
          <dgm:chMax val="3"/>
          <dgm:chPref val="3"/>
          <dgm:bulletEnabled val="1"/>
        </dgm:presLayoutVars>
      </dgm:prSet>
      <dgm:spPr/>
      <dgm:t>
        <a:bodyPr/>
        <a:lstStyle/>
        <a:p>
          <a:endParaRPr lang="en-US"/>
        </a:p>
      </dgm:t>
    </dgm:pt>
    <dgm:pt modelId="{8B6FE94A-211A-41AD-9D23-91FEFACB966E}" type="pres">
      <dgm:prSet presAssocID="{BB2D0CAC-6266-4A5E-BF4B-48647762F817}" presName="Accent" presStyleLbl="parChTrans1D1" presStyleIdx="1" presStyleCnt="2" custLinFactNeighborX="-8389" custLinFactNeighborY="28222"/>
      <dgm:spPr/>
    </dgm:pt>
    <dgm:pt modelId="{56E72B2A-F999-4401-A44A-8463F3FEA9BC}" type="pres">
      <dgm:prSet presAssocID="{BB2D0CAC-6266-4A5E-BF4B-48647762F817}" presName="Child" presStyleLbl="revTx" presStyleIdx="3" presStyleCnt="4" custLinFactNeighborY="-2590">
        <dgm:presLayoutVars>
          <dgm:chMax val="0"/>
          <dgm:chPref val="0"/>
          <dgm:bulletEnabled val="1"/>
        </dgm:presLayoutVars>
      </dgm:prSet>
      <dgm:spPr/>
      <dgm:t>
        <a:bodyPr/>
        <a:lstStyle/>
        <a:p>
          <a:endParaRPr lang="en-US"/>
        </a:p>
      </dgm:t>
    </dgm:pt>
  </dgm:ptLst>
  <dgm:cxnLst>
    <dgm:cxn modelId="{5DFB6BAA-420B-403E-8174-EB924924F707}" srcId="{A06E1E96-1C40-46A7-A8DB-A88ACF18E372}" destId="{BB2D0CAC-6266-4A5E-BF4B-48647762F817}" srcOrd="1" destOrd="0" parTransId="{F67E2AB1-1B22-48E2-BE1E-58EF923BE540}" sibTransId="{C46D8383-4800-4389-BF9D-03CCC5B6795E}"/>
    <dgm:cxn modelId="{0A283E06-E876-4D15-A71A-F73B9F60BC9E}" srcId="{E2072BB6-F4A4-4BA5-8B82-15DE7DB5C80E}" destId="{A3EACD4E-C3AC-48F9-BC44-776CE1EF0511}" srcOrd="2" destOrd="0" parTransId="{0D5A6D28-B990-4B0B-AA7E-E1771A2DFDB6}" sibTransId="{C02790F0-EFBF-408C-93F7-CAB0F8D431E7}"/>
    <dgm:cxn modelId="{440049E6-FA04-48EF-922F-342B227C4AEE}" type="presOf" srcId="{7B7AF482-ED6C-4D99-A5F7-F7DBCF957EC6}" destId="{56E72B2A-F999-4401-A44A-8463F3FEA9BC}" srcOrd="0" destOrd="1" presId="urn:microsoft.com/office/officeart/2011/layout/TabList"/>
    <dgm:cxn modelId="{347A5571-F767-4580-A90D-F69D37399A36}" srcId="{BB2D0CAC-6266-4A5E-BF4B-48647762F817}" destId="{7B7AF482-ED6C-4D99-A5F7-F7DBCF957EC6}" srcOrd="2" destOrd="0" parTransId="{2C15F52D-3C9E-406B-84DA-A5212199CC2E}" sibTransId="{92B421F5-08EC-48FC-B99F-EFAE871EE80F}"/>
    <dgm:cxn modelId="{D17C862A-912B-4330-8F2A-EC42A9A8E329}" type="presOf" srcId="{BB2D0CAC-6266-4A5E-BF4B-48647762F817}" destId="{5B02AF7E-405A-4F63-9327-9624C2885D8A}" srcOrd="0" destOrd="0" presId="urn:microsoft.com/office/officeart/2011/layout/TabList"/>
    <dgm:cxn modelId="{0F700607-C1C2-4A78-B54F-07181D990D58}" srcId="{A06E1E96-1C40-46A7-A8DB-A88ACF18E372}" destId="{E2072BB6-F4A4-4BA5-8B82-15DE7DB5C80E}" srcOrd="0" destOrd="0" parTransId="{B5E170CA-ABBD-4CBC-84C3-FAA0C497E7B9}" sibTransId="{C70B8E91-900E-4D22-8F92-8019EC5BE07B}"/>
    <dgm:cxn modelId="{1F214F26-85AE-4908-AEFE-06D8FB569D78}" type="presOf" srcId="{48DE399E-10FF-4ABE-94C5-AEF3BEB5DD43}" destId="{56E72B2A-F999-4401-A44A-8463F3FEA9BC}" srcOrd="0" destOrd="0" presId="urn:microsoft.com/office/officeart/2011/layout/TabList"/>
    <dgm:cxn modelId="{2D6C1172-C277-41ED-B04E-FA2ADFE30755}" type="presOf" srcId="{064449E7-5DEB-420C-88F2-527C74AA4476}" destId="{27816F5E-A788-4E5F-A7A9-E4FD76FC018E}" srcOrd="0" destOrd="0" presId="urn:microsoft.com/office/officeart/2011/layout/TabList"/>
    <dgm:cxn modelId="{05A5384D-0B1C-4164-9F3F-39B2D7DCCD55}" srcId="{E2072BB6-F4A4-4BA5-8B82-15DE7DB5C80E}" destId="{11175E93-712D-4D82-BE94-A3D890FC44FA}" srcOrd="1" destOrd="0" parTransId="{3A090ECE-62E8-4984-9F27-D107ADA84977}" sibTransId="{3B23017E-48DA-4B30-9B51-EDFFF9F7FAA8}"/>
    <dgm:cxn modelId="{0F4208F3-41C0-43C1-A55A-ADF269CF5573}" type="presOf" srcId="{A06E1E96-1C40-46A7-A8DB-A88ACF18E372}" destId="{EECB7164-1DD1-4150-B9A9-5026347E100C}" srcOrd="0" destOrd="0" presId="urn:microsoft.com/office/officeart/2011/layout/TabList"/>
    <dgm:cxn modelId="{AFC05E76-F5A2-4D89-8B76-D339BFEA0596}" srcId="{BB2D0CAC-6266-4A5E-BF4B-48647762F817}" destId="{064449E7-5DEB-420C-88F2-527C74AA4476}" srcOrd="0" destOrd="0" parTransId="{93EAEB58-2781-4C60-B3F0-AD8F1AA2333E}" sibTransId="{5E1EC5B1-D7A8-41D4-9AA1-D36510F641F3}"/>
    <dgm:cxn modelId="{C630BCF9-5173-42C8-851F-ABB39C21D363}" type="presOf" srcId="{440ED493-0DD1-4615-A123-ACB2A03A4FF3}" destId="{9222590A-5DCA-47E8-93C8-71F3EB753126}" srcOrd="0" destOrd="0" presId="urn:microsoft.com/office/officeart/2011/layout/TabList"/>
    <dgm:cxn modelId="{CF8A7B5B-238B-4ED3-A98A-8134EB2D7E0E}" srcId="{BB2D0CAC-6266-4A5E-BF4B-48647762F817}" destId="{48DE399E-10FF-4ABE-94C5-AEF3BEB5DD43}" srcOrd="1" destOrd="0" parTransId="{5AF9F588-2299-4BCF-A8FE-D94F110C79A8}" sibTransId="{41947AB3-3730-4751-BBA6-CA3C70292EFC}"/>
    <dgm:cxn modelId="{021EC9F5-BB0F-4A2A-86BF-6E0729BC542C}" type="presOf" srcId="{11175E93-712D-4D82-BE94-A3D890FC44FA}" destId="{B206C388-8629-4BF0-919C-CF874D73310B}" srcOrd="0" destOrd="0" presId="urn:microsoft.com/office/officeart/2011/layout/TabList"/>
    <dgm:cxn modelId="{9C8E2C9F-D588-49A9-A60D-27F3E799DDC1}" srcId="{E2072BB6-F4A4-4BA5-8B82-15DE7DB5C80E}" destId="{440ED493-0DD1-4615-A123-ACB2A03A4FF3}" srcOrd="0" destOrd="0" parTransId="{32FDCBAD-A835-4E5D-AC65-253471B59C32}" sibTransId="{A50A3C73-A332-42B1-B072-F1725EA54B9B}"/>
    <dgm:cxn modelId="{A591A5FA-BB5C-4AAC-8B5B-CC01F12874D5}" type="presOf" srcId="{A3EACD4E-C3AC-48F9-BC44-776CE1EF0511}" destId="{B206C388-8629-4BF0-919C-CF874D73310B}" srcOrd="0" destOrd="1" presId="urn:microsoft.com/office/officeart/2011/layout/TabList"/>
    <dgm:cxn modelId="{0E0653A6-D03B-4153-ACB8-BC3B85BC02E3}" type="presOf" srcId="{E2072BB6-F4A4-4BA5-8B82-15DE7DB5C80E}" destId="{51A3BA3C-13B9-4529-8940-D96365BBB9C5}" srcOrd="0" destOrd="0" presId="urn:microsoft.com/office/officeart/2011/layout/TabList"/>
    <dgm:cxn modelId="{8936745D-9D23-4440-AEBC-B7DA4D37DB04}" type="presParOf" srcId="{EECB7164-1DD1-4150-B9A9-5026347E100C}" destId="{DB2222E6-EFD7-4CB8-B946-65955577E2B6}" srcOrd="0" destOrd="0" presId="urn:microsoft.com/office/officeart/2011/layout/TabList"/>
    <dgm:cxn modelId="{FA42E192-800F-44BB-92F9-79A80B2FB153}" type="presParOf" srcId="{DB2222E6-EFD7-4CB8-B946-65955577E2B6}" destId="{9222590A-5DCA-47E8-93C8-71F3EB753126}" srcOrd="0" destOrd="0" presId="urn:microsoft.com/office/officeart/2011/layout/TabList"/>
    <dgm:cxn modelId="{E0ADE3FB-DD23-41AB-8C74-BC4DDA067A24}" type="presParOf" srcId="{DB2222E6-EFD7-4CB8-B946-65955577E2B6}" destId="{51A3BA3C-13B9-4529-8940-D96365BBB9C5}" srcOrd="1" destOrd="0" presId="urn:microsoft.com/office/officeart/2011/layout/TabList"/>
    <dgm:cxn modelId="{031A0468-EB90-4750-B11C-B7AC19CF4CDF}" type="presParOf" srcId="{DB2222E6-EFD7-4CB8-B946-65955577E2B6}" destId="{5F3438CF-B803-4B7C-9AFC-B5F1A6ECC3BB}" srcOrd="2" destOrd="0" presId="urn:microsoft.com/office/officeart/2011/layout/TabList"/>
    <dgm:cxn modelId="{4D8106B9-8A1A-4515-8D66-21DC693CF0A3}" type="presParOf" srcId="{EECB7164-1DD1-4150-B9A9-5026347E100C}" destId="{B206C388-8629-4BF0-919C-CF874D73310B}" srcOrd="1" destOrd="0" presId="urn:microsoft.com/office/officeart/2011/layout/TabList"/>
    <dgm:cxn modelId="{90F14025-A654-4F53-B343-B2C6D9CD8BCE}" type="presParOf" srcId="{EECB7164-1DD1-4150-B9A9-5026347E100C}" destId="{8FAC0A77-22E8-41D9-87F5-ABC7647BD69B}" srcOrd="2" destOrd="0" presId="urn:microsoft.com/office/officeart/2011/layout/TabList"/>
    <dgm:cxn modelId="{8CDE63FA-BA27-4250-A6EC-C20BC589E1D4}" type="presParOf" srcId="{EECB7164-1DD1-4150-B9A9-5026347E100C}" destId="{4F919337-4DCF-4BE4-8F17-760055CF940E}" srcOrd="3" destOrd="0" presId="urn:microsoft.com/office/officeart/2011/layout/TabList"/>
    <dgm:cxn modelId="{8727F423-B9CA-4E05-819C-4E8512A59DCF}" type="presParOf" srcId="{4F919337-4DCF-4BE4-8F17-760055CF940E}" destId="{27816F5E-A788-4E5F-A7A9-E4FD76FC018E}" srcOrd="0" destOrd="0" presId="urn:microsoft.com/office/officeart/2011/layout/TabList"/>
    <dgm:cxn modelId="{A636497B-92A6-437B-8C43-A6C7DCEF18CD}" type="presParOf" srcId="{4F919337-4DCF-4BE4-8F17-760055CF940E}" destId="{5B02AF7E-405A-4F63-9327-9624C2885D8A}" srcOrd="1" destOrd="0" presId="urn:microsoft.com/office/officeart/2011/layout/TabList"/>
    <dgm:cxn modelId="{8C784E4C-FA23-43BC-8094-234D8CDA0CB7}" type="presParOf" srcId="{4F919337-4DCF-4BE4-8F17-760055CF940E}" destId="{8B6FE94A-211A-41AD-9D23-91FEFACB966E}" srcOrd="2" destOrd="0" presId="urn:microsoft.com/office/officeart/2011/layout/TabList"/>
    <dgm:cxn modelId="{F741655C-A791-45EF-BF06-44201D3D7901}" type="presParOf" srcId="{EECB7164-1DD1-4150-B9A9-5026347E100C}" destId="{56E72B2A-F999-4401-A44A-8463F3FEA9BC}" srcOrd="4"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06E1E96-1C40-46A7-A8DB-A88ACF18E372}"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BB2D0CAC-6266-4A5E-BF4B-48647762F817}">
      <dgm:prSet phldrT="[Text]" custT="1"/>
      <dgm:spPr>
        <a:solidFill>
          <a:schemeClr val="accent2"/>
        </a:solidFill>
      </dgm:spPr>
      <dgm:t>
        <a:bodyPr/>
        <a:lstStyle/>
        <a:p>
          <a:r>
            <a:rPr lang="en-US" sz="1800" dirty="0" smtClean="0">
              <a:solidFill>
                <a:schemeClr val="tx1"/>
              </a:solidFill>
              <a:latin typeface="EYInterstate" panose="02000503020000020004" pitchFamily="2" charset="0"/>
              <a:cs typeface="Calibri" panose="020F0502020204030204" pitchFamily="34" charset="0"/>
            </a:rPr>
            <a:t>Penalties</a:t>
          </a:r>
          <a:endParaRPr lang="en-US" sz="1800" dirty="0">
            <a:solidFill>
              <a:schemeClr val="tx1"/>
            </a:solidFill>
            <a:latin typeface="EYInterstate" panose="02000503020000020004" pitchFamily="2" charset="0"/>
          </a:endParaRPr>
        </a:p>
      </dgm:t>
    </dgm:pt>
    <dgm:pt modelId="{F67E2AB1-1B22-48E2-BE1E-58EF923BE540}" type="parTrans" cxnId="{5DFB6BAA-420B-403E-8174-EB924924F707}">
      <dgm:prSet/>
      <dgm:spPr/>
      <dgm:t>
        <a:bodyPr/>
        <a:lstStyle/>
        <a:p>
          <a:endParaRPr lang="en-US"/>
        </a:p>
      </dgm:t>
    </dgm:pt>
    <dgm:pt modelId="{C46D8383-4800-4389-BF9D-03CCC5B6795E}" type="sibTrans" cxnId="{5DFB6BAA-420B-403E-8174-EB924924F707}">
      <dgm:prSet/>
      <dgm:spPr/>
      <dgm:t>
        <a:bodyPr/>
        <a:lstStyle/>
        <a:p>
          <a:endParaRPr lang="en-US"/>
        </a:p>
      </dgm:t>
    </dgm:pt>
    <dgm:pt modelId="{7B7AF482-ED6C-4D99-A5F7-F7DBCF957EC6}">
      <dgm:prSet phldrT="[Text]" custT="1"/>
      <dgm:spPr/>
      <dgm:t>
        <a:bodyPr/>
        <a:lstStyle/>
        <a:p>
          <a:pPr algn="just"/>
          <a:r>
            <a:rPr lang="en-US" sz="1600" dirty="0" smtClean="0">
              <a:latin typeface="EYInterstate" panose="02000503020000020004" pitchFamily="2" charset="0"/>
              <a:ea typeface="Times New Roman" panose="02020603050405020304" pitchFamily="18" charset="0"/>
              <a:cs typeface="Calibri" panose="020F0502020204030204" pitchFamily="34" charset="0"/>
            </a:rPr>
            <a:t>Late return filing penalty - 5% of tax payable or </a:t>
          </a:r>
          <a:r>
            <a:rPr lang="en-US" sz="1600" dirty="0" err="1" smtClean="0">
              <a:latin typeface="EYInterstate" panose="02000503020000020004" pitchFamily="2" charset="0"/>
              <a:ea typeface="Times New Roman" panose="02020603050405020304" pitchFamily="18" charset="0"/>
              <a:cs typeface="Calibri" panose="020F0502020204030204" pitchFamily="34" charset="0"/>
            </a:rPr>
            <a:t>KShs</a:t>
          </a:r>
          <a:r>
            <a:rPr lang="en-US" sz="1600" dirty="0" smtClean="0">
              <a:latin typeface="EYInterstate" panose="02000503020000020004" pitchFamily="2" charset="0"/>
              <a:ea typeface="Times New Roman" panose="02020603050405020304" pitchFamily="18" charset="0"/>
              <a:cs typeface="Calibri" panose="020F0502020204030204" pitchFamily="34" charset="0"/>
            </a:rPr>
            <a:t> 2,000 in relation to an individual</a:t>
          </a:r>
          <a:endParaRPr lang="en-US" sz="1600" dirty="0">
            <a:latin typeface="EYInterstate" panose="02000503020000020004" pitchFamily="2" charset="0"/>
          </a:endParaRPr>
        </a:p>
      </dgm:t>
    </dgm:pt>
    <dgm:pt modelId="{92B421F5-08EC-48FC-B99F-EFAE871EE80F}" type="sibTrans" cxnId="{347A5571-F767-4580-A90D-F69D37399A36}">
      <dgm:prSet/>
      <dgm:spPr/>
      <dgm:t>
        <a:bodyPr/>
        <a:lstStyle/>
        <a:p>
          <a:endParaRPr lang="en-US"/>
        </a:p>
      </dgm:t>
    </dgm:pt>
    <dgm:pt modelId="{2C15F52D-3C9E-406B-84DA-A5212199CC2E}" type="parTrans" cxnId="{347A5571-F767-4580-A90D-F69D37399A36}">
      <dgm:prSet/>
      <dgm:spPr/>
      <dgm:t>
        <a:bodyPr/>
        <a:lstStyle/>
        <a:p>
          <a:endParaRPr lang="en-US"/>
        </a:p>
      </dgm:t>
    </dgm:pt>
    <dgm:pt modelId="{064449E7-5DEB-420C-88F2-527C74AA4476}">
      <dgm:prSet phldrT="[Text]" custT="1"/>
      <dgm:spPr/>
      <dgm:t>
        <a:bodyPr/>
        <a:lstStyle/>
        <a:p>
          <a:pPr algn="just"/>
          <a:endParaRPr lang="en-US" sz="1600" dirty="0">
            <a:latin typeface="EYInterstate" panose="02000503020000020004" pitchFamily="2" charset="0"/>
          </a:endParaRPr>
        </a:p>
      </dgm:t>
    </dgm:pt>
    <dgm:pt modelId="{93EAEB58-2781-4C60-B3F0-AD8F1AA2333E}" type="parTrans" cxnId="{AFC05E76-F5A2-4D89-8B76-D339BFEA0596}">
      <dgm:prSet/>
      <dgm:spPr/>
      <dgm:t>
        <a:bodyPr/>
        <a:lstStyle/>
        <a:p>
          <a:endParaRPr lang="en-US"/>
        </a:p>
      </dgm:t>
    </dgm:pt>
    <dgm:pt modelId="{5E1EC5B1-D7A8-41D4-9AA1-D36510F641F3}" type="sibTrans" cxnId="{AFC05E76-F5A2-4D89-8B76-D339BFEA0596}">
      <dgm:prSet/>
      <dgm:spPr/>
      <dgm:t>
        <a:bodyPr/>
        <a:lstStyle/>
        <a:p>
          <a:endParaRPr lang="en-US"/>
        </a:p>
      </dgm:t>
    </dgm:pt>
    <dgm:pt modelId="{48DE399E-10FF-4ABE-94C5-AEF3BEB5DD43}">
      <dgm:prSet phldrT="[Text]" custT="1"/>
      <dgm:spPr/>
      <dgm:t>
        <a:bodyPr/>
        <a:lstStyle/>
        <a:p>
          <a:pPr algn="just"/>
          <a:endParaRPr lang="en-US" sz="1600" dirty="0">
            <a:latin typeface="EYInterstate" panose="02000503020000020004" pitchFamily="2" charset="0"/>
          </a:endParaRPr>
        </a:p>
      </dgm:t>
    </dgm:pt>
    <dgm:pt modelId="{5AF9F588-2299-4BCF-A8FE-D94F110C79A8}" type="parTrans" cxnId="{CF8A7B5B-238B-4ED3-A98A-8134EB2D7E0E}">
      <dgm:prSet/>
      <dgm:spPr/>
      <dgm:t>
        <a:bodyPr/>
        <a:lstStyle/>
        <a:p>
          <a:endParaRPr lang="en-US"/>
        </a:p>
      </dgm:t>
    </dgm:pt>
    <dgm:pt modelId="{41947AB3-3730-4751-BBA6-CA3C70292EFC}" type="sibTrans" cxnId="{CF8A7B5B-238B-4ED3-A98A-8134EB2D7E0E}">
      <dgm:prSet/>
      <dgm:spPr/>
      <dgm:t>
        <a:bodyPr/>
        <a:lstStyle/>
        <a:p>
          <a:endParaRPr lang="en-US"/>
        </a:p>
      </dgm:t>
    </dgm:pt>
    <dgm:pt modelId="{CC4FFF9A-8C9A-40B4-80EE-2E4EB8513823}">
      <dgm:prSet phldrT="[Text]" custT="1"/>
      <dgm:spPr/>
      <dgm:t>
        <a:bodyPr/>
        <a:lstStyle/>
        <a:p>
          <a:pPr algn="just"/>
          <a:r>
            <a:rPr lang="en-GB" sz="1600" dirty="0" smtClean="0">
              <a:latin typeface="EYInterstate" panose="02000503020000020004" pitchFamily="2" charset="0"/>
            </a:rPr>
            <a:t>Waiver exceeding </a:t>
          </a:r>
          <a:r>
            <a:rPr lang="en-GB" sz="1600" dirty="0" err="1" smtClean="0">
              <a:latin typeface="EYInterstate" panose="02000503020000020004" pitchFamily="2" charset="0"/>
            </a:rPr>
            <a:t>KShs</a:t>
          </a:r>
          <a:r>
            <a:rPr lang="en-GB" sz="1600" dirty="0" smtClean="0">
              <a:latin typeface="EYInterstate" panose="02000503020000020004" pitchFamily="2" charset="0"/>
            </a:rPr>
            <a:t>. 1,500,000 to be approved by the CS (</a:t>
          </a:r>
          <a:r>
            <a:rPr lang="en-US" sz="1600" b="1" dirty="0" smtClean="0">
              <a:latin typeface="EYInterstate" panose="02000503020000020004" pitchFamily="2" charset="0"/>
            </a:rPr>
            <a:t>Effective 01 July 2018)</a:t>
          </a:r>
          <a:endParaRPr lang="en-US" sz="1600" dirty="0">
            <a:latin typeface="EYInterstate" panose="02000503020000020004" pitchFamily="2" charset="0"/>
          </a:endParaRPr>
        </a:p>
      </dgm:t>
    </dgm:pt>
    <dgm:pt modelId="{10C2D796-C487-4991-8107-C9936DD887ED}" type="sibTrans" cxnId="{A7A1BD0A-EDE1-46EA-B62A-BEBBC2335410}">
      <dgm:prSet/>
      <dgm:spPr/>
      <dgm:t>
        <a:bodyPr/>
        <a:lstStyle/>
        <a:p>
          <a:endParaRPr lang="en-US"/>
        </a:p>
      </dgm:t>
    </dgm:pt>
    <dgm:pt modelId="{6FE263E9-C447-4CB7-86FF-0119102D338A}" type="parTrans" cxnId="{A7A1BD0A-EDE1-46EA-B62A-BEBBC2335410}">
      <dgm:prSet/>
      <dgm:spPr/>
      <dgm:t>
        <a:bodyPr/>
        <a:lstStyle/>
        <a:p>
          <a:endParaRPr lang="en-US"/>
        </a:p>
      </dgm:t>
    </dgm:pt>
    <dgm:pt modelId="{1404915F-BF1A-4136-94D8-9CBB8B56BC71}">
      <dgm:prSet phldrT="[Text]" custT="1"/>
      <dgm:spPr/>
      <dgm:t>
        <a:bodyPr/>
        <a:lstStyle/>
        <a:p>
          <a:pPr algn="just"/>
          <a:endParaRPr lang="en-US" sz="1600" dirty="0">
            <a:latin typeface="EYInterstate" panose="02000503020000020004" pitchFamily="2" charset="0"/>
          </a:endParaRPr>
        </a:p>
      </dgm:t>
    </dgm:pt>
    <dgm:pt modelId="{B68C3D58-E457-44FA-B034-019C2CBEA526}" type="sibTrans" cxnId="{BF8930E8-A874-4FE7-A1C9-B3206FA78FE4}">
      <dgm:prSet/>
      <dgm:spPr/>
      <dgm:t>
        <a:bodyPr/>
        <a:lstStyle/>
        <a:p>
          <a:endParaRPr lang="en-GB"/>
        </a:p>
      </dgm:t>
    </dgm:pt>
    <dgm:pt modelId="{C7C43935-1B27-485D-88F8-972DD6337255}" type="parTrans" cxnId="{BF8930E8-A874-4FE7-A1C9-B3206FA78FE4}">
      <dgm:prSet/>
      <dgm:spPr/>
      <dgm:t>
        <a:bodyPr/>
        <a:lstStyle/>
        <a:p>
          <a:endParaRPr lang="en-GB"/>
        </a:p>
      </dgm:t>
    </dgm:pt>
    <dgm:pt modelId="{6E99808F-69FA-4A4A-8E59-E67F045FBAE9}">
      <dgm:prSet phldrT="[Text]" custT="1"/>
      <dgm:spPr/>
      <dgm:t>
        <a:bodyPr/>
        <a:lstStyle/>
        <a:p>
          <a:pPr algn="just"/>
          <a:r>
            <a:rPr lang="en-US" sz="1600" dirty="0" smtClean="0">
              <a:latin typeface="EYInterstate" panose="02000503020000020004" pitchFamily="2" charset="0"/>
              <a:ea typeface="Times New Roman" panose="02020603050405020304" pitchFamily="18" charset="0"/>
              <a:cs typeface="Calibri" panose="020F0502020204030204" pitchFamily="34" charset="0"/>
            </a:rPr>
            <a:t>Late filing penalty not to apply where extension to file a return has been sought</a:t>
          </a:r>
          <a:endParaRPr lang="en-US" sz="1600" dirty="0">
            <a:latin typeface="EYInterstate" panose="02000503020000020004" pitchFamily="2" charset="0"/>
          </a:endParaRPr>
        </a:p>
      </dgm:t>
    </dgm:pt>
    <dgm:pt modelId="{45C24CCD-2585-4BC3-B5C0-626A7B1E5355}" type="sibTrans" cxnId="{6EE88834-EF7A-4F87-B9CC-858B16B97C62}">
      <dgm:prSet/>
      <dgm:spPr/>
      <dgm:t>
        <a:bodyPr/>
        <a:lstStyle/>
        <a:p>
          <a:endParaRPr lang="en-US"/>
        </a:p>
      </dgm:t>
    </dgm:pt>
    <dgm:pt modelId="{933D05B8-5B25-4050-A7D2-1367DD26B94B}" type="parTrans" cxnId="{6EE88834-EF7A-4F87-B9CC-858B16B97C62}">
      <dgm:prSet/>
      <dgm:spPr/>
      <dgm:t>
        <a:bodyPr/>
        <a:lstStyle/>
        <a:p>
          <a:endParaRPr lang="en-US"/>
        </a:p>
      </dgm:t>
    </dgm:pt>
    <dgm:pt modelId="{E1976922-CD45-4A4E-AAB7-13E3AD2D2A0A}">
      <dgm:prSet phldrT="[Text]" custT="1"/>
      <dgm:spPr/>
      <dgm:t>
        <a:bodyPr/>
        <a:lstStyle/>
        <a:p>
          <a:pPr algn="just"/>
          <a:endParaRPr lang="en-US" sz="1600" dirty="0">
            <a:latin typeface="EYInterstate" panose="02000503020000020004" pitchFamily="2" charset="0"/>
          </a:endParaRPr>
        </a:p>
      </dgm:t>
    </dgm:pt>
    <dgm:pt modelId="{1847DB59-5635-47E9-B2A4-650F5A87CCDF}" type="sibTrans" cxnId="{5B3C2B07-80C6-4FF2-A050-9F6D0D3BDB4C}">
      <dgm:prSet/>
      <dgm:spPr/>
      <dgm:t>
        <a:bodyPr/>
        <a:lstStyle/>
        <a:p>
          <a:endParaRPr lang="en-GB"/>
        </a:p>
      </dgm:t>
    </dgm:pt>
    <dgm:pt modelId="{BB521C59-4846-4459-828D-D58F007A86FE}" type="parTrans" cxnId="{5B3C2B07-80C6-4FF2-A050-9F6D0D3BDB4C}">
      <dgm:prSet/>
      <dgm:spPr/>
      <dgm:t>
        <a:bodyPr/>
        <a:lstStyle/>
        <a:p>
          <a:endParaRPr lang="en-GB"/>
        </a:p>
      </dgm:t>
    </dgm:pt>
    <dgm:pt modelId="{397BBA94-DDEA-4C7B-AAE8-767788D4FE76}">
      <dgm:prSet phldrT="[Text]" custT="1"/>
      <dgm:spPr/>
      <dgm:t>
        <a:bodyPr/>
        <a:lstStyle/>
        <a:p>
          <a:pPr algn="just"/>
          <a:r>
            <a:rPr lang="en-US" sz="1600" dirty="0" smtClean="0">
              <a:latin typeface="EYInterstate" panose="02000503020000020004" pitchFamily="2" charset="0"/>
              <a:ea typeface="Times New Roman" panose="02020603050405020304" pitchFamily="18" charset="0"/>
              <a:cs typeface="Calibri" panose="020F0502020204030204" pitchFamily="34" charset="0"/>
            </a:rPr>
            <a:t>Late tax payment penalty 20% </a:t>
          </a:r>
          <a:endParaRPr lang="en-US" sz="1600" dirty="0">
            <a:latin typeface="EYInterstate" panose="02000503020000020004" pitchFamily="2" charset="0"/>
          </a:endParaRPr>
        </a:p>
      </dgm:t>
    </dgm:pt>
    <dgm:pt modelId="{59E41802-BAD2-49FF-9E19-8F966DA8CF9F}" type="sibTrans" cxnId="{6219B85B-863D-4B49-B342-F844FDA4FB46}">
      <dgm:prSet/>
      <dgm:spPr/>
      <dgm:t>
        <a:bodyPr/>
        <a:lstStyle/>
        <a:p>
          <a:endParaRPr lang="en-US"/>
        </a:p>
      </dgm:t>
    </dgm:pt>
    <dgm:pt modelId="{FB870CD2-6BE8-4891-A0BB-BE815FEA7532}" type="parTrans" cxnId="{6219B85B-863D-4B49-B342-F844FDA4FB46}">
      <dgm:prSet/>
      <dgm:spPr/>
      <dgm:t>
        <a:bodyPr/>
        <a:lstStyle/>
        <a:p>
          <a:endParaRPr lang="en-US"/>
        </a:p>
      </dgm:t>
    </dgm:pt>
    <dgm:pt modelId="{8E62A724-2424-4806-A89E-FAF092248BBB}">
      <dgm:prSet custT="1"/>
      <dgm:spPr/>
      <dgm:t>
        <a:bodyPr/>
        <a:lstStyle/>
        <a:p>
          <a:endParaRPr lang="en-US" sz="1600" dirty="0">
            <a:latin typeface="EYInterstate" panose="02000503020000020004" pitchFamily="2" charset="0"/>
          </a:endParaRPr>
        </a:p>
      </dgm:t>
    </dgm:pt>
    <dgm:pt modelId="{4348D547-A1EC-4DE0-8F35-B32BAE2EBCBF}" type="sibTrans" cxnId="{558D64C8-E93E-4737-B9BD-E5A8D70ABDB4}">
      <dgm:prSet/>
      <dgm:spPr/>
      <dgm:t>
        <a:bodyPr/>
        <a:lstStyle/>
        <a:p>
          <a:endParaRPr lang="en-US"/>
        </a:p>
      </dgm:t>
    </dgm:pt>
    <dgm:pt modelId="{7A5F161C-D06E-4A2A-A174-1F3464E33E6D}" type="parTrans" cxnId="{558D64C8-E93E-4737-B9BD-E5A8D70ABDB4}">
      <dgm:prSet/>
      <dgm:spPr/>
      <dgm:t>
        <a:bodyPr/>
        <a:lstStyle/>
        <a:p>
          <a:endParaRPr lang="en-US"/>
        </a:p>
      </dgm:t>
    </dgm:pt>
    <dgm:pt modelId="{6064CC48-515A-4525-8B28-AC6046D727BA}">
      <dgm:prSet phldrT="[Text]" custT="1"/>
      <dgm:spPr/>
      <dgm:t>
        <a:bodyPr/>
        <a:lstStyle/>
        <a:p>
          <a:pPr algn="just"/>
          <a:r>
            <a:rPr lang="en-GB" sz="1600" dirty="0" smtClean="0">
              <a:latin typeface="EYInterstate" panose="02000503020000020004" pitchFamily="2" charset="0"/>
            </a:rPr>
            <a:t>Late submission penalty for incorporated entities at the rate of 5% of tax payable subject to a minimum of KShs. 20,000</a:t>
          </a:r>
          <a:endParaRPr lang="en-US" sz="1600" dirty="0">
            <a:latin typeface="EYInterstate" panose="02000503020000020004" pitchFamily="2" charset="0"/>
          </a:endParaRPr>
        </a:p>
      </dgm:t>
    </dgm:pt>
    <dgm:pt modelId="{1F0C4527-C535-4C58-9FC1-3AD3EAB48BB9}" type="sibTrans" cxnId="{17A0A634-5EFC-43BB-A820-5DD38CEFC536}">
      <dgm:prSet/>
      <dgm:spPr/>
      <dgm:t>
        <a:bodyPr/>
        <a:lstStyle/>
        <a:p>
          <a:endParaRPr lang="en-US"/>
        </a:p>
      </dgm:t>
    </dgm:pt>
    <dgm:pt modelId="{3A217D45-6F9D-4670-97DF-C04EC484D365}" type="parTrans" cxnId="{17A0A634-5EFC-43BB-A820-5DD38CEFC536}">
      <dgm:prSet/>
      <dgm:spPr/>
      <dgm:t>
        <a:bodyPr/>
        <a:lstStyle/>
        <a:p>
          <a:endParaRPr lang="en-US"/>
        </a:p>
      </dgm:t>
    </dgm:pt>
    <dgm:pt modelId="{B62B8088-3A5F-48D4-BCC5-632823D2D6CA}">
      <dgm:prSet phldrT="[Text]" custT="1"/>
      <dgm:spPr/>
      <dgm:t>
        <a:bodyPr/>
        <a:lstStyle/>
        <a:p>
          <a:pPr algn="just"/>
          <a:endParaRPr lang="en-US" sz="1600" dirty="0">
            <a:latin typeface="EYInterstate" panose="02000503020000020004" pitchFamily="2" charset="0"/>
          </a:endParaRPr>
        </a:p>
      </dgm:t>
    </dgm:pt>
    <dgm:pt modelId="{7C633FED-8202-4C4F-95EE-A3BF94D5DEF8}" type="sibTrans" cxnId="{D2E492C4-6BD5-4BB3-B32E-827A7B949F86}">
      <dgm:prSet/>
      <dgm:spPr/>
      <dgm:t>
        <a:bodyPr/>
        <a:lstStyle/>
        <a:p>
          <a:endParaRPr lang="en-US"/>
        </a:p>
      </dgm:t>
    </dgm:pt>
    <dgm:pt modelId="{D3397DE9-7150-4F03-BE38-274EC8EED5A1}" type="parTrans" cxnId="{D2E492C4-6BD5-4BB3-B32E-827A7B949F86}">
      <dgm:prSet/>
      <dgm:spPr/>
      <dgm:t>
        <a:bodyPr/>
        <a:lstStyle/>
        <a:p>
          <a:endParaRPr lang="en-US"/>
        </a:p>
      </dgm:t>
    </dgm:pt>
    <dgm:pt modelId="{94E5F427-CE41-4CB0-B917-E4DAA6B9E74B}">
      <dgm:prSet phldrT="[Text]" custT="1"/>
      <dgm:spPr/>
      <dgm:t>
        <a:bodyPr/>
        <a:lstStyle/>
        <a:p>
          <a:pPr algn="just"/>
          <a:r>
            <a:rPr lang="en-GB" sz="1600" dirty="0" smtClean="0">
              <a:latin typeface="EYInterstate" panose="02000503020000020004" pitchFamily="2" charset="0"/>
            </a:rPr>
            <a:t>Late submission penalty for VAT and Excise duty at the rate of 5% of tax payable subject to a minimum of KShs. 10,000</a:t>
          </a:r>
          <a:endParaRPr lang="en-US" sz="1600" dirty="0">
            <a:latin typeface="EYInterstate" panose="02000503020000020004" pitchFamily="2" charset="0"/>
          </a:endParaRPr>
        </a:p>
      </dgm:t>
    </dgm:pt>
    <dgm:pt modelId="{CCCBD572-5B78-4507-BD18-D0AB1C09AFFB}" type="sibTrans" cxnId="{3B26D796-9956-4E56-95E1-921E764A74E4}">
      <dgm:prSet/>
      <dgm:spPr/>
      <dgm:t>
        <a:bodyPr/>
        <a:lstStyle/>
        <a:p>
          <a:endParaRPr lang="en-US"/>
        </a:p>
      </dgm:t>
    </dgm:pt>
    <dgm:pt modelId="{44B0841D-1FE4-413A-A008-689538EBB6FD}" type="parTrans" cxnId="{3B26D796-9956-4E56-95E1-921E764A74E4}">
      <dgm:prSet/>
      <dgm:spPr/>
      <dgm:t>
        <a:bodyPr/>
        <a:lstStyle/>
        <a:p>
          <a:endParaRPr lang="en-US"/>
        </a:p>
      </dgm:t>
    </dgm:pt>
    <dgm:pt modelId="{2A4887C5-7DB9-4B70-B893-E94B5EFFD8F1}">
      <dgm:prSet phldrT="[Text]" custT="1"/>
      <dgm:spPr/>
      <dgm:t>
        <a:bodyPr/>
        <a:lstStyle/>
        <a:p>
          <a:pPr algn="just"/>
          <a:endParaRPr lang="en-US" sz="1600" dirty="0">
            <a:latin typeface="EYInterstate" panose="02000503020000020004" pitchFamily="2" charset="0"/>
          </a:endParaRPr>
        </a:p>
      </dgm:t>
    </dgm:pt>
    <dgm:pt modelId="{1242830C-E4DD-4677-84EF-02AA8B137EC1}" type="sibTrans" cxnId="{36149DB0-DDD0-43AA-9353-BD3CCF9DCC76}">
      <dgm:prSet/>
      <dgm:spPr/>
      <dgm:t>
        <a:bodyPr/>
        <a:lstStyle/>
        <a:p>
          <a:endParaRPr lang="en-US"/>
        </a:p>
      </dgm:t>
    </dgm:pt>
    <dgm:pt modelId="{34D55079-2BD8-460E-B0F4-200A40BEC4BF}" type="parTrans" cxnId="{36149DB0-DDD0-43AA-9353-BD3CCF9DCC76}">
      <dgm:prSet/>
      <dgm:spPr/>
      <dgm:t>
        <a:bodyPr/>
        <a:lstStyle/>
        <a:p>
          <a:endParaRPr lang="en-US"/>
        </a:p>
      </dgm:t>
    </dgm:pt>
    <dgm:pt modelId="{EECB7164-1DD1-4150-B9A9-5026347E100C}" type="pres">
      <dgm:prSet presAssocID="{A06E1E96-1C40-46A7-A8DB-A88ACF18E372}" presName="Name0" presStyleCnt="0">
        <dgm:presLayoutVars>
          <dgm:chMax/>
          <dgm:chPref val="3"/>
          <dgm:dir/>
          <dgm:animOne val="branch"/>
          <dgm:animLvl val="lvl"/>
        </dgm:presLayoutVars>
      </dgm:prSet>
      <dgm:spPr/>
      <dgm:t>
        <a:bodyPr/>
        <a:lstStyle/>
        <a:p>
          <a:endParaRPr lang="en-GB"/>
        </a:p>
      </dgm:t>
    </dgm:pt>
    <dgm:pt modelId="{4F919337-4DCF-4BE4-8F17-760055CF940E}" type="pres">
      <dgm:prSet presAssocID="{BB2D0CAC-6266-4A5E-BF4B-48647762F817}" presName="composite" presStyleCnt="0"/>
      <dgm:spPr/>
    </dgm:pt>
    <dgm:pt modelId="{27816F5E-A788-4E5F-A7A9-E4FD76FC018E}" type="pres">
      <dgm:prSet presAssocID="{BB2D0CAC-6266-4A5E-BF4B-48647762F817}" presName="FirstChild" presStyleLbl="revTx" presStyleIdx="0" presStyleCnt="2">
        <dgm:presLayoutVars>
          <dgm:chMax val="0"/>
          <dgm:chPref val="0"/>
          <dgm:bulletEnabled val="1"/>
        </dgm:presLayoutVars>
      </dgm:prSet>
      <dgm:spPr/>
      <dgm:t>
        <a:bodyPr/>
        <a:lstStyle/>
        <a:p>
          <a:endParaRPr lang="en-US"/>
        </a:p>
      </dgm:t>
    </dgm:pt>
    <dgm:pt modelId="{5B02AF7E-405A-4F63-9327-9624C2885D8A}" type="pres">
      <dgm:prSet presAssocID="{BB2D0CAC-6266-4A5E-BF4B-48647762F817}" presName="Parent" presStyleLbl="alignNode1" presStyleIdx="0" presStyleCnt="1" custScaleX="129958" custScaleY="66799" custLinFactX="45690" custLinFactNeighborX="100000" custLinFactNeighborY="11935">
        <dgm:presLayoutVars>
          <dgm:chMax val="3"/>
          <dgm:chPref val="3"/>
          <dgm:bulletEnabled val="1"/>
        </dgm:presLayoutVars>
      </dgm:prSet>
      <dgm:spPr/>
      <dgm:t>
        <a:bodyPr/>
        <a:lstStyle/>
        <a:p>
          <a:endParaRPr lang="en-US"/>
        </a:p>
      </dgm:t>
    </dgm:pt>
    <dgm:pt modelId="{8B6FE94A-211A-41AD-9D23-91FEFACB966E}" type="pres">
      <dgm:prSet presAssocID="{BB2D0CAC-6266-4A5E-BF4B-48647762F817}" presName="Accent" presStyleLbl="parChTrans1D1" presStyleIdx="0" presStyleCnt="1" custLinFactNeighborX="-1872"/>
      <dgm:spPr/>
    </dgm:pt>
    <dgm:pt modelId="{56E72B2A-F999-4401-A44A-8463F3FEA9BC}" type="pres">
      <dgm:prSet presAssocID="{BB2D0CAC-6266-4A5E-BF4B-48647762F817}" presName="Child" presStyleLbl="revTx" presStyleIdx="1" presStyleCnt="2" custScaleY="249452" custLinFactNeighborX="117" custLinFactNeighborY="541">
        <dgm:presLayoutVars>
          <dgm:chMax val="0"/>
          <dgm:chPref val="0"/>
          <dgm:bulletEnabled val="1"/>
        </dgm:presLayoutVars>
      </dgm:prSet>
      <dgm:spPr/>
      <dgm:t>
        <a:bodyPr/>
        <a:lstStyle/>
        <a:p>
          <a:endParaRPr lang="en-US"/>
        </a:p>
      </dgm:t>
    </dgm:pt>
  </dgm:ptLst>
  <dgm:cxnLst>
    <dgm:cxn modelId="{6EE88834-EF7A-4F87-B9CC-858B16B97C62}" srcId="{BB2D0CAC-6266-4A5E-BF4B-48647762F817}" destId="{6E99808F-69FA-4A4A-8E59-E67F045FBAE9}" srcOrd="10" destOrd="0" parTransId="{933D05B8-5B25-4050-A7D2-1367DD26B94B}" sibTransId="{45C24CCD-2585-4BC3-B5C0-626A7B1E5355}"/>
    <dgm:cxn modelId="{0CD2F3D7-C64D-423D-BFAC-415E2E3BF290}" type="presOf" srcId="{E1976922-CD45-4A4E-AAB7-13E3AD2D2A0A}" destId="{56E72B2A-F999-4401-A44A-8463F3FEA9BC}" srcOrd="0" destOrd="8" presId="urn:microsoft.com/office/officeart/2011/layout/TabList"/>
    <dgm:cxn modelId="{5DFB6BAA-420B-403E-8174-EB924924F707}" srcId="{A06E1E96-1C40-46A7-A8DB-A88ACF18E372}" destId="{BB2D0CAC-6266-4A5E-BF4B-48647762F817}" srcOrd="0" destOrd="0" parTransId="{F67E2AB1-1B22-48E2-BE1E-58EF923BE540}" sibTransId="{C46D8383-4800-4389-BF9D-03CCC5B6795E}"/>
    <dgm:cxn modelId="{3B26D796-9956-4E56-95E1-921E764A74E4}" srcId="{BB2D0CAC-6266-4A5E-BF4B-48647762F817}" destId="{94E5F427-CE41-4CB0-B917-E4DAA6B9E74B}" srcOrd="4" destOrd="0" parTransId="{44B0841D-1FE4-413A-A008-689538EBB6FD}" sibTransId="{CCCBD572-5B78-4507-BD18-D0AB1C09AFFB}"/>
    <dgm:cxn modelId="{17A0A634-5EFC-43BB-A820-5DD38CEFC536}" srcId="{BB2D0CAC-6266-4A5E-BF4B-48647762F817}" destId="{6064CC48-515A-4525-8B28-AC6046D727BA}" srcOrd="6" destOrd="0" parTransId="{3A217D45-6F9D-4670-97DF-C04EC484D365}" sibTransId="{1F0C4527-C535-4C58-9FC1-3AD3EAB48BB9}"/>
    <dgm:cxn modelId="{C240CC7A-91F8-465B-97F2-327F900A6086}" type="presOf" srcId="{6E99808F-69FA-4A4A-8E59-E67F045FBAE9}" destId="{56E72B2A-F999-4401-A44A-8463F3FEA9BC}" srcOrd="0" destOrd="9" presId="urn:microsoft.com/office/officeart/2011/layout/TabList"/>
    <dgm:cxn modelId="{6833E037-9357-4C39-B6DC-4C3381056F48}" type="presOf" srcId="{064449E7-5DEB-420C-88F2-527C74AA4476}" destId="{27816F5E-A788-4E5F-A7A9-E4FD76FC018E}" srcOrd="0" destOrd="0" presId="urn:microsoft.com/office/officeart/2011/layout/TabList"/>
    <dgm:cxn modelId="{040CEDA9-7793-48F9-8B2C-B096B0B695DA}" type="presOf" srcId="{BB2D0CAC-6266-4A5E-BF4B-48647762F817}" destId="{5B02AF7E-405A-4F63-9327-9624C2885D8A}" srcOrd="0" destOrd="0" presId="urn:microsoft.com/office/officeart/2011/layout/TabList"/>
    <dgm:cxn modelId="{558D64C8-E93E-4737-B9BD-E5A8D70ABDB4}" srcId="{BB2D0CAC-6266-4A5E-BF4B-48647762F817}" destId="{8E62A724-2424-4806-A89E-FAF092248BBB}" srcOrd="7" destOrd="0" parTransId="{7A5F161C-D06E-4A2A-A174-1F3464E33E6D}" sibTransId="{4348D547-A1EC-4DE0-8F35-B32BAE2EBCBF}"/>
    <dgm:cxn modelId="{2A51D597-9191-40DA-91C7-DA8F7AAF444C}" type="presOf" srcId="{6064CC48-515A-4525-8B28-AC6046D727BA}" destId="{56E72B2A-F999-4401-A44A-8463F3FEA9BC}" srcOrd="0" destOrd="5" presId="urn:microsoft.com/office/officeart/2011/layout/TabList"/>
    <dgm:cxn modelId="{347A5571-F767-4580-A90D-F69D37399A36}" srcId="{BB2D0CAC-6266-4A5E-BF4B-48647762F817}" destId="{7B7AF482-ED6C-4D99-A5F7-F7DBCF957EC6}" srcOrd="2" destOrd="0" parTransId="{2C15F52D-3C9E-406B-84DA-A5212199CC2E}" sibTransId="{92B421F5-08EC-48FC-B99F-EFAE871EE80F}"/>
    <dgm:cxn modelId="{A7A1BD0A-EDE1-46EA-B62A-BEBBC2335410}" srcId="{BB2D0CAC-6266-4A5E-BF4B-48647762F817}" destId="{CC4FFF9A-8C9A-40B4-80EE-2E4EB8513823}" srcOrd="12" destOrd="0" parTransId="{6FE263E9-C447-4CB7-86FF-0119102D338A}" sibTransId="{10C2D796-C487-4991-8107-C9936DD887ED}"/>
    <dgm:cxn modelId="{BF8930E8-A874-4FE7-A1C9-B3206FA78FE4}" srcId="{BB2D0CAC-6266-4A5E-BF4B-48647762F817}" destId="{1404915F-BF1A-4136-94D8-9CBB8B56BC71}" srcOrd="11" destOrd="0" parTransId="{C7C43935-1B27-485D-88F8-972DD6337255}" sibTransId="{B68C3D58-E457-44FA-B034-019C2CBEA526}"/>
    <dgm:cxn modelId="{757BA841-F79E-4BA9-97B7-5827508993E5}" type="presOf" srcId="{B62B8088-3A5F-48D4-BCC5-632823D2D6CA}" destId="{56E72B2A-F999-4401-A44A-8463F3FEA9BC}" srcOrd="0" destOrd="4" presId="urn:microsoft.com/office/officeart/2011/layout/TabList"/>
    <dgm:cxn modelId="{160766C5-07D6-4597-AD76-F76F8E38490E}" type="presOf" srcId="{48DE399E-10FF-4ABE-94C5-AEF3BEB5DD43}" destId="{56E72B2A-F999-4401-A44A-8463F3FEA9BC}" srcOrd="0" destOrd="0" presId="urn:microsoft.com/office/officeart/2011/layout/TabList"/>
    <dgm:cxn modelId="{4CD86387-17FD-4751-AB1F-83CEBBCB6D0E}" type="presOf" srcId="{7B7AF482-ED6C-4D99-A5F7-F7DBCF957EC6}" destId="{56E72B2A-F999-4401-A44A-8463F3FEA9BC}" srcOrd="0" destOrd="1" presId="urn:microsoft.com/office/officeart/2011/layout/TabList"/>
    <dgm:cxn modelId="{4451431F-DA15-46E4-8AFE-4AE1A1B81F6F}" type="presOf" srcId="{1404915F-BF1A-4136-94D8-9CBB8B56BC71}" destId="{56E72B2A-F999-4401-A44A-8463F3FEA9BC}" srcOrd="0" destOrd="10" presId="urn:microsoft.com/office/officeart/2011/layout/TabList"/>
    <dgm:cxn modelId="{8AE6AC22-05FD-4421-AE8C-591838D64C54}" type="presOf" srcId="{A06E1E96-1C40-46A7-A8DB-A88ACF18E372}" destId="{EECB7164-1DD1-4150-B9A9-5026347E100C}" srcOrd="0" destOrd="0" presId="urn:microsoft.com/office/officeart/2011/layout/TabList"/>
    <dgm:cxn modelId="{354B2DEC-E04D-4092-907B-2D5A4D362176}" type="presOf" srcId="{8E62A724-2424-4806-A89E-FAF092248BBB}" destId="{56E72B2A-F999-4401-A44A-8463F3FEA9BC}" srcOrd="0" destOrd="6" presId="urn:microsoft.com/office/officeart/2011/layout/TabList"/>
    <dgm:cxn modelId="{21B5E973-5A5A-4E6C-99F5-B53B02A6D7E0}" type="presOf" srcId="{94E5F427-CE41-4CB0-B917-E4DAA6B9E74B}" destId="{56E72B2A-F999-4401-A44A-8463F3FEA9BC}" srcOrd="0" destOrd="3" presId="urn:microsoft.com/office/officeart/2011/layout/TabList"/>
    <dgm:cxn modelId="{4C22E181-EA2C-411F-A67B-F321B7D28E7C}" type="presOf" srcId="{CC4FFF9A-8C9A-40B4-80EE-2E4EB8513823}" destId="{56E72B2A-F999-4401-A44A-8463F3FEA9BC}" srcOrd="0" destOrd="11" presId="urn:microsoft.com/office/officeart/2011/layout/TabList"/>
    <dgm:cxn modelId="{36149DB0-DDD0-43AA-9353-BD3CCF9DCC76}" srcId="{BB2D0CAC-6266-4A5E-BF4B-48647762F817}" destId="{2A4887C5-7DB9-4B70-B893-E94B5EFFD8F1}" srcOrd="3" destOrd="0" parTransId="{34D55079-2BD8-460E-B0F4-200A40BEC4BF}" sibTransId="{1242830C-E4DD-4677-84EF-02AA8B137EC1}"/>
    <dgm:cxn modelId="{6219B85B-863D-4B49-B342-F844FDA4FB46}" srcId="{BB2D0CAC-6266-4A5E-BF4B-48647762F817}" destId="{397BBA94-DDEA-4C7B-AAE8-767788D4FE76}" srcOrd="8" destOrd="0" parTransId="{FB870CD2-6BE8-4891-A0BB-BE815FEA7532}" sibTransId="{59E41802-BAD2-49FF-9E19-8F966DA8CF9F}"/>
    <dgm:cxn modelId="{AFC05E76-F5A2-4D89-8B76-D339BFEA0596}" srcId="{BB2D0CAC-6266-4A5E-BF4B-48647762F817}" destId="{064449E7-5DEB-420C-88F2-527C74AA4476}" srcOrd="0" destOrd="0" parTransId="{93EAEB58-2781-4C60-B3F0-AD8F1AA2333E}" sibTransId="{5E1EC5B1-D7A8-41D4-9AA1-D36510F641F3}"/>
    <dgm:cxn modelId="{CF8A7B5B-238B-4ED3-A98A-8134EB2D7E0E}" srcId="{BB2D0CAC-6266-4A5E-BF4B-48647762F817}" destId="{48DE399E-10FF-4ABE-94C5-AEF3BEB5DD43}" srcOrd="1" destOrd="0" parTransId="{5AF9F588-2299-4BCF-A8FE-D94F110C79A8}" sibTransId="{41947AB3-3730-4751-BBA6-CA3C70292EFC}"/>
    <dgm:cxn modelId="{46D4231C-D05A-441E-A968-2F3DCD7E34A8}" type="presOf" srcId="{397BBA94-DDEA-4C7B-AAE8-767788D4FE76}" destId="{56E72B2A-F999-4401-A44A-8463F3FEA9BC}" srcOrd="0" destOrd="7" presId="urn:microsoft.com/office/officeart/2011/layout/TabList"/>
    <dgm:cxn modelId="{5B3C2B07-80C6-4FF2-A050-9F6D0D3BDB4C}" srcId="{BB2D0CAC-6266-4A5E-BF4B-48647762F817}" destId="{E1976922-CD45-4A4E-AAB7-13E3AD2D2A0A}" srcOrd="9" destOrd="0" parTransId="{BB521C59-4846-4459-828D-D58F007A86FE}" sibTransId="{1847DB59-5635-47E9-B2A4-650F5A87CCDF}"/>
    <dgm:cxn modelId="{FEBE2F71-55CA-4E36-9EDD-776ADCD15833}" type="presOf" srcId="{2A4887C5-7DB9-4B70-B893-E94B5EFFD8F1}" destId="{56E72B2A-F999-4401-A44A-8463F3FEA9BC}" srcOrd="0" destOrd="2" presId="urn:microsoft.com/office/officeart/2011/layout/TabList"/>
    <dgm:cxn modelId="{D2E492C4-6BD5-4BB3-B32E-827A7B949F86}" srcId="{BB2D0CAC-6266-4A5E-BF4B-48647762F817}" destId="{B62B8088-3A5F-48D4-BCC5-632823D2D6CA}" srcOrd="5" destOrd="0" parTransId="{D3397DE9-7150-4F03-BE38-274EC8EED5A1}" sibTransId="{7C633FED-8202-4C4F-95EE-A3BF94D5DEF8}"/>
    <dgm:cxn modelId="{10FE5C54-6084-4597-97E4-764918F67863}" type="presParOf" srcId="{EECB7164-1DD1-4150-B9A9-5026347E100C}" destId="{4F919337-4DCF-4BE4-8F17-760055CF940E}" srcOrd="0" destOrd="0" presId="urn:microsoft.com/office/officeart/2011/layout/TabList"/>
    <dgm:cxn modelId="{BF5BEED0-4FA9-4D3A-B27D-A268B7BE95D4}" type="presParOf" srcId="{4F919337-4DCF-4BE4-8F17-760055CF940E}" destId="{27816F5E-A788-4E5F-A7A9-E4FD76FC018E}" srcOrd="0" destOrd="0" presId="urn:microsoft.com/office/officeart/2011/layout/TabList"/>
    <dgm:cxn modelId="{E44B36F0-652D-4FE0-A648-374C4B36E1F8}" type="presParOf" srcId="{4F919337-4DCF-4BE4-8F17-760055CF940E}" destId="{5B02AF7E-405A-4F63-9327-9624C2885D8A}" srcOrd="1" destOrd="0" presId="urn:microsoft.com/office/officeart/2011/layout/TabList"/>
    <dgm:cxn modelId="{5A417D2A-B0FE-476F-AD2A-6A1D8AB08496}" type="presParOf" srcId="{4F919337-4DCF-4BE4-8F17-760055CF940E}" destId="{8B6FE94A-211A-41AD-9D23-91FEFACB966E}" srcOrd="2" destOrd="0" presId="urn:microsoft.com/office/officeart/2011/layout/TabList"/>
    <dgm:cxn modelId="{AD19B8B7-C951-4612-BE56-405C22E26D8F}" type="presParOf" srcId="{EECB7164-1DD1-4150-B9A9-5026347E100C}" destId="{56E72B2A-F999-4401-A44A-8463F3FEA9BC}" srcOrd="1"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06E1E96-1C40-46A7-A8DB-A88ACF18E372}"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E2072BB6-F4A4-4BA5-8B82-15DE7DB5C80E}">
      <dgm:prSet phldrT="[Text]" custT="1"/>
      <dgm:spPr>
        <a:solidFill>
          <a:schemeClr val="accent2"/>
        </a:solidFill>
      </dgm:spPr>
      <dgm:t>
        <a:bodyPr/>
        <a:lstStyle/>
        <a:p>
          <a:r>
            <a:rPr lang="en-GB" sz="1800" dirty="0" smtClean="0">
              <a:solidFill>
                <a:schemeClr val="tx1"/>
              </a:solidFill>
              <a:latin typeface="EYInterstate" panose="02000503020000020004" pitchFamily="2" charset="0"/>
            </a:rPr>
            <a:t>Proceeds of Crime and Anti- Money Laundering Act</a:t>
          </a:r>
          <a:endParaRPr lang="en-US" sz="1800" dirty="0" smtClean="0">
            <a:solidFill>
              <a:schemeClr val="tx1"/>
            </a:solidFill>
            <a:latin typeface="EYInterstate" panose="02000503020000020004" pitchFamily="2" charset="0"/>
          </a:endParaRPr>
        </a:p>
      </dgm:t>
    </dgm:pt>
    <dgm:pt modelId="{B5E170CA-ABBD-4CBC-84C3-FAA0C497E7B9}" type="parTrans" cxnId="{0F700607-C1C2-4A78-B54F-07181D990D58}">
      <dgm:prSet/>
      <dgm:spPr/>
      <dgm:t>
        <a:bodyPr/>
        <a:lstStyle/>
        <a:p>
          <a:endParaRPr lang="en-US"/>
        </a:p>
      </dgm:t>
    </dgm:pt>
    <dgm:pt modelId="{C70B8E91-900E-4D22-8F92-8019EC5BE07B}" type="sibTrans" cxnId="{0F700607-C1C2-4A78-B54F-07181D990D58}">
      <dgm:prSet/>
      <dgm:spPr/>
      <dgm:t>
        <a:bodyPr/>
        <a:lstStyle/>
        <a:p>
          <a:endParaRPr lang="en-US"/>
        </a:p>
      </dgm:t>
    </dgm:pt>
    <dgm:pt modelId="{A3EACD4E-C3AC-48F9-BC44-776CE1EF0511}">
      <dgm:prSet phldrT="[Text]" custT="1"/>
      <dgm:spPr/>
      <dgm:t>
        <a:bodyPr/>
        <a:lstStyle/>
        <a:p>
          <a:r>
            <a:rPr lang="en-GB" sz="1800" dirty="0" smtClean="0">
              <a:solidFill>
                <a:schemeClr val="tx1"/>
              </a:solidFill>
              <a:latin typeface="EYInterstate" panose="02000503020000020004" pitchFamily="2" charset="0"/>
            </a:rPr>
            <a:t>Enhanced due diligence measures on relationships and transactions originating from higher risk countries</a:t>
          </a:r>
          <a:endParaRPr lang="en-US" sz="1100" dirty="0">
            <a:solidFill>
              <a:schemeClr val="tx1"/>
            </a:solidFill>
          </a:endParaRPr>
        </a:p>
      </dgm:t>
    </dgm:pt>
    <dgm:pt modelId="{0D5A6D28-B990-4B0B-AA7E-E1771A2DFDB6}" type="parTrans" cxnId="{0A283E06-E876-4D15-A71A-F73B9F60BC9E}">
      <dgm:prSet/>
      <dgm:spPr/>
      <dgm:t>
        <a:bodyPr/>
        <a:lstStyle/>
        <a:p>
          <a:endParaRPr lang="en-US"/>
        </a:p>
      </dgm:t>
    </dgm:pt>
    <dgm:pt modelId="{C02790F0-EFBF-408C-93F7-CAB0F8D431E7}" type="sibTrans" cxnId="{0A283E06-E876-4D15-A71A-F73B9F60BC9E}">
      <dgm:prSet/>
      <dgm:spPr/>
      <dgm:t>
        <a:bodyPr/>
        <a:lstStyle/>
        <a:p>
          <a:endParaRPr lang="en-US"/>
        </a:p>
      </dgm:t>
    </dgm:pt>
    <dgm:pt modelId="{BB2D0CAC-6266-4A5E-BF4B-48647762F817}">
      <dgm:prSet phldrT="[Text]" custT="1"/>
      <dgm:spPr>
        <a:solidFill>
          <a:schemeClr val="accent2"/>
        </a:solidFill>
      </dgm:spPr>
      <dgm:t>
        <a:bodyPr/>
        <a:lstStyle/>
        <a:p>
          <a:r>
            <a:rPr lang="en-US" sz="1800" dirty="0" smtClean="0">
              <a:solidFill>
                <a:schemeClr val="tx1"/>
              </a:solidFill>
              <a:latin typeface="EYInterstate" panose="02000503020000020004" pitchFamily="2" charset="0"/>
              <a:cs typeface="Calibri" panose="020F0502020204030204" pitchFamily="34" charset="0"/>
            </a:rPr>
            <a:t>Tax Appeals Tribunal Act </a:t>
          </a:r>
        </a:p>
      </dgm:t>
    </dgm:pt>
    <dgm:pt modelId="{F67E2AB1-1B22-48E2-BE1E-58EF923BE540}" type="parTrans" cxnId="{5DFB6BAA-420B-403E-8174-EB924924F707}">
      <dgm:prSet/>
      <dgm:spPr/>
      <dgm:t>
        <a:bodyPr/>
        <a:lstStyle/>
        <a:p>
          <a:endParaRPr lang="en-US"/>
        </a:p>
      </dgm:t>
    </dgm:pt>
    <dgm:pt modelId="{C46D8383-4800-4389-BF9D-03CCC5B6795E}" type="sibTrans" cxnId="{5DFB6BAA-420B-403E-8174-EB924924F707}">
      <dgm:prSet/>
      <dgm:spPr/>
      <dgm:t>
        <a:bodyPr/>
        <a:lstStyle/>
        <a:p>
          <a:endParaRPr lang="en-US"/>
        </a:p>
      </dgm:t>
    </dgm:pt>
    <dgm:pt modelId="{7B7AF482-ED6C-4D99-A5F7-F7DBCF957EC6}">
      <dgm:prSet phldrT="[Text]" custT="1"/>
      <dgm:spPr/>
      <dgm:t>
        <a:bodyPr/>
        <a:lstStyle/>
        <a:p>
          <a:r>
            <a:rPr lang="en-GB" sz="1600" dirty="0" smtClean="0">
              <a:latin typeface="EYInterstate" panose="02000503020000020004" pitchFamily="2" charset="0"/>
              <a:cs typeface="Calibri" panose="020F0502020204030204" pitchFamily="34" charset="0"/>
            </a:rPr>
            <a:t>To align with the TPA; time taken out for ADR to be excluded from time for dispute resolution.</a:t>
          </a:r>
          <a:endParaRPr lang="en-US" sz="1600" dirty="0">
            <a:latin typeface="EYInterstate" panose="02000503020000020004" pitchFamily="2" charset="0"/>
          </a:endParaRPr>
        </a:p>
      </dgm:t>
    </dgm:pt>
    <dgm:pt modelId="{92B421F5-08EC-48FC-B99F-EFAE871EE80F}" type="sibTrans" cxnId="{347A5571-F767-4580-A90D-F69D37399A36}">
      <dgm:prSet/>
      <dgm:spPr/>
      <dgm:t>
        <a:bodyPr/>
        <a:lstStyle/>
        <a:p>
          <a:endParaRPr lang="en-US"/>
        </a:p>
      </dgm:t>
    </dgm:pt>
    <dgm:pt modelId="{2C15F52D-3C9E-406B-84DA-A5212199CC2E}" type="parTrans" cxnId="{347A5571-F767-4580-A90D-F69D37399A36}">
      <dgm:prSet/>
      <dgm:spPr/>
      <dgm:t>
        <a:bodyPr/>
        <a:lstStyle/>
        <a:p>
          <a:endParaRPr lang="en-US"/>
        </a:p>
      </dgm:t>
    </dgm:pt>
    <dgm:pt modelId="{064449E7-5DEB-420C-88F2-527C74AA4476}">
      <dgm:prSet phldrT="[Text]" custT="1"/>
      <dgm:spPr/>
      <dgm:t>
        <a:bodyPr/>
        <a:lstStyle/>
        <a:p>
          <a:pPr algn="just"/>
          <a:endParaRPr lang="en-US" sz="1600" dirty="0">
            <a:latin typeface="EYInterstate" panose="02000503020000020004" pitchFamily="2" charset="0"/>
          </a:endParaRPr>
        </a:p>
      </dgm:t>
    </dgm:pt>
    <dgm:pt modelId="{93EAEB58-2781-4C60-B3F0-AD8F1AA2333E}" type="parTrans" cxnId="{AFC05E76-F5A2-4D89-8B76-D339BFEA0596}">
      <dgm:prSet/>
      <dgm:spPr/>
      <dgm:t>
        <a:bodyPr/>
        <a:lstStyle/>
        <a:p>
          <a:endParaRPr lang="en-US"/>
        </a:p>
      </dgm:t>
    </dgm:pt>
    <dgm:pt modelId="{5E1EC5B1-D7A8-41D4-9AA1-D36510F641F3}" type="sibTrans" cxnId="{AFC05E76-F5A2-4D89-8B76-D339BFEA0596}">
      <dgm:prSet/>
      <dgm:spPr/>
      <dgm:t>
        <a:bodyPr/>
        <a:lstStyle/>
        <a:p>
          <a:endParaRPr lang="en-US"/>
        </a:p>
      </dgm:t>
    </dgm:pt>
    <dgm:pt modelId="{440ED493-0DD1-4615-A123-ACB2A03A4FF3}">
      <dgm:prSet phldrT="[Text]" custT="1"/>
      <dgm:spPr/>
      <dgm:t>
        <a:bodyPr/>
        <a:lstStyle/>
        <a:p>
          <a:endParaRPr lang="en-US" sz="1100" dirty="0"/>
        </a:p>
      </dgm:t>
    </dgm:pt>
    <dgm:pt modelId="{32FDCBAD-A835-4E5D-AC65-253471B59C32}" type="parTrans" cxnId="{9C8E2C9F-D588-49A9-A60D-27F3E799DDC1}">
      <dgm:prSet/>
      <dgm:spPr/>
      <dgm:t>
        <a:bodyPr/>
        <a:lstStyle/>
        <a:p>
          <a:endParaRPr lang="en-US"/>
        </a:p>
      </dgm:t>
    </dgm:pt>
    <dgm:pt modelId="{A50A3C73-A332-42B1-B072-F1725EA54B9B}" type="sibTrans" cxnId="{9C8E2C9F-D588-49A9-A60D-27F3E799DDC1}">
      <dgm:prSet/>
      <dgm:spPr/>
      <dgm:t>
        <a:bodyPr/>
        <a:lstStyle/>
        <a:p>
          <a:endParaRPr lang="en-US"/>
        </a:p>
      </dgm:t>
    </dgm:pt>
    <dgm:pt modelId="{A7FD9671-A20D-4C96-AE7E-45515C496619}">
      <dgm:prSet phldrT="[Text]" custT="1"/>
      <dgm:spPr/>
      <dgm:t>
        <a:bodyPr/>
        <a:lstStyle/>
        <a:p>
          <a:pPr algn="just"/>
          <a:endParaRPr lang="en-US" sz="1100" dirty="0">
            <a:solidFill>
              <a:schemeClr val="tx1"/>
            </a:solidFill>
          </a:endParaRPr>
        </a:p>
      </dgm:t>
    </dgm:pt>
    <dgm:pt modelId="{F4711938-5B4A-4018-93FB-FB409AE1228F}" type="parTrans" cxnId="{F5436B5A-4B8E-4C18-A91F-24D2E4FFD31A}">
      <dgm:prSet/>
      <dgm:spPr/>
      <dgm:t>
        <a:bodyPr/>
        <a:lstStyle/>
        <a:p>
          <a:endParaRPr lang="en-US"/>
        </a:p>
      </dgm:t>
    </dgm:pt>
    <dgm:pt modelId="{E4149D50-6D97-4EC5-BA53-A759846E0DEC}" type="sibTrans" cxnId="{F5436B5A-4B8E-4C18-A91F-24D2E4FFD31A}">
      <dgm:prSet/>
      <dgm:spPr/>
      <dgm:t>
        <a:bodyPr/>
        <a:lstStyle/>
        <a:p>
          <a:endParaRPr lang="en-US"/>
        </a:p>
      </dgm:t>
    </dgm:pt>
    <dgm:pt modelId="{E4B76AEC-E6D6-481B-92F7-4AEAFCF8F43F}">
      <dgm:prSet phldrT="[Text]" custT="1"/>
      <dgm:spPr/>
      <dgm:t>
        <a:bodyPr/>
        <a:lstStyle/>
        <a:p>
          <a:endParaRPr lang="en-US" sz="1100" dirty="0">
            <a:solidFill>
              <a:schemeClr val="tx1"/>
            </a:solidFill>
          </a:endParaRPr>
        </a:p>
      </dgm:t>
    </dgm:pt>
    <dgm:pt modelId="{70A97E82-A5DD-4A92-9F30-993338305012}" type="parTrans" cxnId="{1A0F9F9D-C3C1-4ED1-88FA-242857D3EE6F}">
      <dgm:prSet/>
      <dgm:spPr/>
      <dgm:t>
        <a:bodyPr/>
        <a:lstStyle/>
        <a:p>
          <a:endParaRPr lang="en-US"/>
        </a:p>
      </dgm:t>
    </dgm:pt>
    <dgm:pt modelId="{84F6599B-0302-4544-805C-ED22D6B491DB}" type="sibTrans" cxnId="{1A0F9F9D-C3C1-4ED1-88FA-242857D3EE6F}">
      <dgm:prSet/>
      <dgm:spPr/>
      <dgm:t>
        <a:bodyPr/>
        <a:lstStyle/>
        <a:p>
          <a:endParaRPr lang="en-US"/>
        </a:p>
      </dgm:t>
    </dgm:pt>
    <dgm:pt modelId="{F63990FC-5545-4A90-B31E-E5D5A0310B36}">
      <dgm:prSet phldrT="[Text]" custT="1"/>
      <dgm:spPr/>
      <dgm:t>
        <a:bodyPr/>
        <a:lstStyle/>
        <a:p>
          <a:endParaRPr lang="en-US" sz="1100" dirty="0">
            <a:solidFill>
              <a:schemeClr val="tx1"/>
            </a:solidFill>
          </a:endParaRPr>
        </a:p>
      </dgm:t>
    </dgm:pt>
    <dgm:pt modelId="{CD24A427-C8E6-4132-AC5A-4755000DA003}" type="parTrans" cxnId="{ED03C281-38EF-432D-8974-CC4CAE4CCA3C}">
      <dgm:prSet/>
      <dgm:spPr/>
      <dgm:t>
        <a:bodyPr/>
        <a:lstStyle/>
        <a:p>
          <a:endParaRPr lang="en-US"/>
        </a:p>
      </dgm:t>
    </dgm:pt>
    <dgm:pt modelId="{3CCECE8D-C6ED-497C-AFFB-5953BF2AFC52}" type="sibTrans" cxnId="{ED03C281-38EF-432D-8974-CC4CAE4CCA3C}">
      <dgm:prSet/>
      <dgm:spPr/>
      <dgm:t>
        <a:bodyPr/>
        <a:lstStyle/>
        <a:p>
          <a:endParaRPr lang="en-US"/>
        </a:p>
      </dgm:t>
    </dgm:pt>
    <dgm:pt modelId="{B05BD18E-6B7F-4EC9-8E35-E25EC7AC87C7}">
      <dgm:prSet phldrT="[Text]" custT="1"/>
      <dgm:spPr/>
      <dgm:t>
        <a:bodyPr/>
        <a:lstStyle/>
        <a:p>
          <a:pPr algn="just"/>
          <a:endParaRPr lang="en-US" sz="1600" dirty="0">
            <a:latin typeface="EYInterstate" panose="02000503020000020004" pitchFamily="2" charset="0"/>
          </a:endParaRPr>
        </a:p>
      </dgm:t>
    </dgm:pt>
    <dgm:pt modelId="{6C09219A-8258-45C2-ACCB-6BDFF01680B9}" type="parTrans" cxnId="{46F8D232-02D1-4CDD-A1FE-A69B651C1A40}">
      <dgm:prSet/>
      <dgm:spPr/>
      <dgm:t>
        <a:bodyPr/>
        <a:lstStyle/>
        <a:p>
          <a:endParaRPr lang="en-US"/>
        </a:p>
      </dgm:t>
    </dgm:pt>
    <dgm:pt modelId="{E90C82CE-128F-4760-95EE-650FC6BC5508}" type="sibTrans" cxnId="{46F8D232-02D1-4CDD-A1FE-A69B651C1A40}">
      <dgm:prSet/>
      <dgm:spPr/>
      <dgm:t>
        <a:bodyPr/>
        <a:lstStyle/>
        <a:p>
          <a:endParaRPr lang="en-US"/>
        </a:p>
      </dgm:t>
    </dgm:pt>
    <dgm:pt modelId="{8443D079-BDD9-44FE-95D4-5B5776D4148C}">
      <dgm:prSet custT="1"/>
      <dgm:spPr/>
      <dgm:t>
        <a:bodyPr/>
        <a:lstStyle/>
        <a:p>
          <a:endParaRPr lang="en-US" sz="1800" dirty="0" smtClean="0">
            <a:solidFill>
              <a:schemeClr val="tx1"/>
            </a:solidFill>
            <a:latin typeface="EYInterstate" panose="02000503020000020004" pitchFamily="2" charset="0"/>
          </a:endParaRPr>
        </a:p>
      </dgm:t>
    </dgm:pt>
    <dgm:pt modelId="{2A5183EE-B99F-4902-BD15-DC99A345A49F}" type="parTrans" cxnId="{58D8DE09-8433-4E62-AE55-16CEF0D78265}">
      <dgm:prSet/>
      <dgm:spPr/>
      <dgm:t>
        <a:bodyPr/>
        <a:lstStyle/>
        <a:p>
          <a:endParaRPr lang="en-US"/>
        </a:p>
      </dgm:t>
    </dgm:pt>
    <dgm:pt modelId="{C1717E3E-1641-4426-8C2E-A05D54220555}" type="sibTrans" cxnId="{58D8DE09-8433-4E62-AE55-16CEF0D78265}">
      <dgm:prSet/>
      <dgm:spPr/>
      <dgm:t>
        <a:bodyPr/>
        <a:lstStyle/>
        <a:p>
          <a:endParaRPr lang="en-US"/>
        </a:p>
      </dgm:t>
    </dgm:pt>
    <dgm:pt modelId="{00F45552-DA5C-4717-B13A-359F5CDBD85F}">
      <dgm:prSet custT="1"/>
      <dgm:spPr/>
      <dgm:t>
        <a:bodyPr/>
        <a:lstStyle/>
        <a:p>
          <a:r>
            <a:rPr lang="en-GB" sz="1800" dirty="0" smtClean="0">
              <a:solidFill>
                <a:schemeClr val="tx1"/>
              </a:solidFill>
              <a:latin typeface="EYInterstate" panose="02000503020000020004" pitchFamily="2" charset="0"/>
            </a:rPr>
            <a:t>Include SASRA as one of the supervisory bodies to be monitoring money laundry (</a:t>
          </a:r>
          <a:r>
            <a:rPr lang="en-GB" sz="1800" b="1" dirty="0" smtClean="0">
              <a:solidFill>
                <a:schemeClr val="tx1"/>
              </a:solidFill>
              <a:latin typeface="EYInterstate" panose="02000503020000020004" pitchFamily="2" charset="0"/>
            </a:rPr>
            <a:t>01 October 2018)</a:t>
          </a:r>
          <a:endParaRPr lang="en-US" sz="1800" b="1" dirty="0" smtClean="0">
            <a:solidFill>
              <a:schemeClr val="tx1"/>
            </a:solidFill>
            <a:latin typeface="EYInterstate" panose="02000503020000020004" pitchFamily="2" charset="0"/>
          </a:endParaRPr>
        </a:p>
      </dgm:t>
    </dgm:pt>
    <dgm:pt modelId="{D69C9755-8D76-4504-AD82-568EE5ED6865}" type="sibTrans" cxnId="{09F899D1-A69C-4D7C-930A-AA0CBAA8853C}">
      <dgm:prSet/>
      <dgm:spPr/>
      <dgm:t>
        <a:bodyPr/>
        <a:lstStyle/>
        <a:p>
          <a:endParaRPr lang="en-US"/>
        </a:p>
      </dgm:t>
    </dgm:pt>
    <dgm:pt modelId="{A7109B0E-6D68-496D-9E40-33D1B5510CBB}" type="parTrans" cxnId="{09F899D1-A69C-4D7C-930A-AA0CBAA8853C}">
      <dgm:prSet/>
      <dgm:spPr/>
      <dgm:t>
        <a:bodyPr/>
        <a:lstStyle/>
        <a:p>
          <a:endParaRPr lang="en-US"/>
        </a:p>
      </dgm:t>
    </dgm:pt>
    <dgm:pt modelId="{33FAA876-708B-4A30-8DBD-147709A939C5}">
      <dgm:prSet custT="1"/>
      <dgm:spPr/>
      <dgm:t>
        <a:bodyPr/>
        <a:lstStyle/>
        <a:p>
          <a:endParaRPr lang="en-US" sz="1800" dirty="0" smtClean="0">
            <a:solidFill>
              <a:schemeClr val="tx1"/>
            </a:solidFill>
            <a:latin typeface="EYInterstate" panose="02000503020000020004" pitchFamily="2" charset="0"/>
          </a:endParaRPr>
        </a:p>
      </dgm:t>
    </dgm:pt>
    <dgm:pt modelId="{438C45DF-87BB-49C1-83A4-C7DC5832F418}" type="sibTrans" cxnId="{72CAB3F5-F020-40C2-A884-A678125D270E}">
      <dgm:prSet/>
      <dgm:spPr/>
      <dgm:t>
        <a:bodyPr/>
        <a:lstStyle/>
        <a:p>
          <a:endParaRPr lang="en-US"/>
        </a:p>
      </dgm:t>
    </dgm:pt>
    <dgm:pt modelId="{5AD5E1BF-1D22-45B8-80EE-8226FD232BAA}" type="parTrans" cxnId="{72CAB3F5-F020-40C2-A884-A678125D270E}">
      <dgm:prSet/>
      <dgm:spPr/>
      <dgm:t>
        <a:bodyPr/>
        <a:lstStyle/>
        <a:p>
          <a:endParaRPr lang="en-US"/>
        </a:p>
      </dgm:t>
    </dgm:pt>
    <dgm:pt modelId="{65777490-1E0A-4D4E-9A12-30B4BAE6480B}">
      <dgm:prSet custT="1"/>
      <dgm:spPr/>
      <dgm:t>
        <a:bodyPr/>
        <a:lstStyle/>
        <a:p>
          <a:endParaRPr lang="en-US" sz="1600" dirty="0" smtClean="0">
            <a:latin typeface="EYInterstate" panose="02000503020000020004" pitchFamily="2" charset="0"/>
            <a:cs typeface="Calibri" panose="020F0502020204030204" pitchFamily="34" charset="0"/>
          </a:endParaRPr>
        </a:p>
      </dgm:t>
    </dgm:pt>
    <dgm:pt modelId="{8725634C-0C12-4BE4-A88D-8EB53789C365}" type="parTrans" cxnId="{57188691-E2EF-4AAA-987A-9492D54B7C09}">
      <dgm:prSet/>
      <dgm:spPr/>
      <dgm:t>
        <a:bodyPr/>
        <a:lstStyle/>
        <a:p>
          <a:endParaRPr lang="en-US"/>
        </a:p>
      </dgm:t>
    </dgm:pt>
    <dgm:pt modelId="{87E30086-6C4F-4588-9471-65679D0F44E6}" type="sibTrans" cxnId="{57188691-E2EF-4AAA-987A-9492D54B7C09}">
      <dgm:prSet/>
      <dgm:spPr/>
      <dgm:t>
        <a:bodyPr/>
        <a:lstStyle/>
        <a:p>
          <a:endParaRPr lang="en-US"/>
        </a:p>
      </dgm:t>
    </dgm:pt>
    <dgm:pt modelId="{58526F12-C1A0-4E8F-A231-25C248D490EE}">
      <dgm:prSet phldrT="[Text]" custT="1"/>
      <dgm:spPr/>
      <dgm:t>
        <a:bodyPr/>
        <a:lstStyle/>
        <a:p>
          <a:r>
            <a:rPr lang="en-GB" sz="1600" dirty="0" smtClean="0">
              <a:latin typeface="EYInterstate" panose="02000503020000020004" pitchFamily="2" charset="0"/>
              <a:cs typeface="Calibri" panose="020F0502020204030204" pitchFamily="34" charset="0"/>
            </a:rPr>
            <a:t>Encourage  use of  alternative dispute mechanisms to resolve tax disputes</a:t>
          </a:r>
          <a:endParaRPr lang="en-US" sz="1600" dirty="0">
            <a:latin typeface="EYInterstate" panose="02000503020000020004" pitchFamily="2" charset="0"/>
          </a:endParaRPr>
        </a:p>
      </dgm:t>
    </dgm:pt>
    <dgm:pt modelId="{020C1752-C4D6-414F-9BD1-0FAA09CFFC3C}" type="parTrans" cxnId="{53238473-EBC6-4104-BFB8-11A0DDAE5ABF}">
      <dgm:prSet/>
      <dgm:spPr/>
      <dgm:t>
        <a:bodyPr/>
        <a:lstStyle/>
        <a:p>
          <a:endParaRPr lang="en-GB"/>
        </a:p>
      </dgm:t>
    </dgm:pt>
    <dgm:pt modelId="{BF5DC96E-498B-4B82-9A1E-DF6E70FA1B29}" type="sibTrans" cxnId="{53238473-EBC6-4104-BFB8-11A0DDAE5ABF}">
      <dgm:prSet/>
      <dgm:spPr/>
      <dgm:t>
        <a:bodyPr/>
        <a:lstStyle/>
        <a:p>
          <a:endParaRPr lang="en-GB"/>
        </a:p>
      </dgm:t>
    </dgm:pt>
    <dgm:pt modelId="{0B7646E7-9A5D-40D0-A00D-CD5B9FF7EF5D}">
      <dgm:prSet phldrT="[Text]" custT="1"/>
      <dgm:spPr/>
      <dgm:t>
        <a:bodyPr/>
        <a:lstStyle/>
        <a:p>
          <a:endParaRPr lang="en-US" sz="1600" dirty="0">
            <a:latin typeface="EYInterstate" panose="02000503020000020004" pitchFamily="2" charset="0"/>
          </a:endParaRPr>
        </a:p>
      </dgm:t>
    </dgm:pt>
    <dgm:pt modelId="{3A034A1D-0C38-4994-A913-F97B1535FA4F}" type="parTrans" cxnId="{B42B7A40-53A1-403D-8F3C-5BCA8D46B62A}">
      <dgm:prSet/>
      <dgm:spPr/>
      <dgm:t>
        <a:bodyPr/>
        <a:lstStyle/>
        <a:p>
          <a:endParaRPr lang="en-GB"/>
        </a:p>
      </dgm:t>
    </dgm:pt>
    <dgm:pt modelId="{4C468072-2AB5-48D4-A51A-A9C8295AE344}" type="sibTrans" cxnId="{B42B7A40-53A1-403D-8F3C-5BCA8D46B62A}">
      <dgm:prSet/>
      <dgm:spPr/>
      <dgm:t>
        <a:bodyPr/>
        <a:lstStyle/>
        <a:p>
          <a:endParaRPr lang="en-GB"/>
        </a:p>
      </dgm:t>
    </dgm:pt>
    <dgm:pt modelId="{EECB7164-1DD1-4150-B9A9-5026347E100C}" type="pres">
      <dgm:prSet presAssocID="{A06E1E96-1C40-46A7-A8DB-A88ACF18E372}" presName="Name0" presStyleCnt="0">
        <dgm:presLayoutVars>
          <dgm:chMax/>
          <dgm:chPref val="3"/>
          <dgm:dir/>
          <dgm:animOne val="branch"/>
          <dgm:animLvl val="lvl"/>
        </dgm:presLayoutVars>
      </dgm:prSet>
      <dgm:spPr/>
      <dgm:t>
        <a:bodyPr/>
        <a:lstStyle/>
        <a:p>
          <a:endParaRPr lang="en-GB"/>
        </a:p>
      </dgm:t>
    </dgm:pt>
    <dgm:pt modelId="{DB2222E6-EFD7-4CB8-B946-65955577E2B6}" type="pres">
      <dgm:prSet presAssocID="{E2072BB6-F4A4-4BA5-8B82-15DE7DB5C80E}" presName="composite" presStyleCnt="0"/>
      <dgm:spPr/>
    </dgm:pt>
    <dgm:pt modelId="{9222590A-5DCA-47E8-93C8-71F3EB753126}" type="pres">
      <dgm:prSet presAssocID="{E2072BB6-F4A4-4BA5-8B82-15DE7DB5C80E}" presName="FirstChild" presStyleLbl="revTx" presStyleIdx="0" presStyleCnt="4">
        <dgm:presLayoutVars>
          <dgm:chMax val="0"/>
          <dgm:chPref val="0"/>
          <dgm:bulletEnabled val="1"/>
        </dgm:presLayoutVars>
      </dgm:prSet>
      <dgm:spPr/>
      <dgm:t>
        <a:bodyPr/>
        <a:lstStyle/>
        <a:p>
          <a:endParaRPr lang="en-US"/>
        </a:p>
      </dgm:t>
    </dgm:pt>
    <dgm:pt modelId="{51A3BA3C-13B9-4529-8940-D96365BBB9C5}" type="pres">
      <dgm:prSet presAssocID="{E2072BB6-F4A4-4BA5-8B82-15DE7DB5C80E}" presName="Parent" presStyleLbl="alignNode1" presStyleIdx="0" presStyleCnt="2" custScaleX="197567" custScaleY="67947" custLinFactNeighborX="24392" custLinFactNeighborY="22698">
        <dgm:presLayoutVars>
          <dgm:chMax val="3"/>
          <dgm:chPref val="3"/>
          <dgm:bulletEnabled val="1"/>
        </dgm:presLayoutVars>
      </dgm:prSet>
      <dgm:spPr/>
      <dgm:t>
        <a:bodyPr/>
        <a:lstStyle/>
        <a:p>
          <a:endParaRPr lang="en-US"/>
        </a:p>
      </dgm:t>
    </dgm:pt>
    <dgm:pt modelId="{5F3438CF-B803-4B7C-9AFC-B5F1A6ECC3BB}" type="pres">
      <dgm:prSet presAssocID="{E2072BB6-F4A4-4BA5-8B82-15DE7DB5C80E}" presName="Accent" presStyleLbl="parChTrans1D1" presStyleIdx="0" presStyleCnt="2" custLinFactNeighborX="-6215" custLinFactNeighborY="-28222"/>
      <dgm:spPr/>
    </dgm:pt>
    <dgm:pt modelId="{B206C388-8629-4BF0-919C-CF874D73310B}" type="pres">
      <dgm:prSet presAssocID="{E2072BB6-F4A4-4BA5-8B82-15DE7DB5C80E}" presName="Child" presStyleLbl="revTx" presStyleIdx="1" presStyleCnt="4">
        <dgm:presLayoutVars>
          <dgm:chMax val="0"/>
          <dgm:chPref val="0"/>
          <dgm:bulletEnabled val="1"/>
        </dgm:presLayoutVars>
      </dgm:prSet>
      <dgm:spPr/>
      <dgm:t>
        <a:bodyPr/>
        <a:lstStyle/>
        <a:p>
          <a:endParaRPr lang="en-US"/>
        </a:p>
      </dgm:t>
    </dgm:pt>
    <dgm:pt modelId="{8FAC0A77-22E8-41D9-87F5-ABC7647BD69B}" type="pres">
      <dgm:prSet presAssocID="{C70B8E91-900E-4D22-8F92-8019EC5BE07B}" presName="sibTrans" presStyleCnt="0"/>
      <dgm:spPr/>
    </dgm:pt>
    <dgm:pt modelId="{4F919337-4DCF-4BE4-8F17-760055CF940E}" type="pres">
      <dgm:prSet presAssocID="{BB2D0CAC-6266-4A5E-BF4B-48647762F817}" presName="composite" presStyleCnt="0"/>
      <dgm:spPr/>
    </dgm:pt>
    <dgm:pt modelId="{27816F5E-A788-4E5F-A7A9-E4FD76FC018E}" type="pres">
      <dgm:prSet presAssocID="{BB2D0CAC-6266-4A5E-BF4B-48647762F817}" presName="FirstChild" presStyleLbl="revTx" presStyleIdx="2" presStyleCnt="4">
        <dgm:presLayoutVars>
          <dgm:chMax val="0"/>
          <dgm:chPref val="0"/>
          <dgm:bulletEnabled val="1"/>
        </dgm:presLayoutVars>
      </dgm:prSet>
      <dgm:spPr/>
      <dgm:t>
        <a:bodyPr/>
        <a:lstStyle/>
        <a:p>
          <a:endParaRPr lang="en-US"/>
        </a:p>
      </dgm:t>
    </dgm:pt>
    <dgm:pt modelId="{5B02AF7E-405A-4F63-9327-9624C2885D8A}" type="pres">
      <dgm:prSet presAssocID="{BB2D0CAC-6266-4A5E-BF4B-48647762F817}" presName="Parent" presStyleLbl="alignNode1" presStyleIdx="1" presStyleCnt="2" custScaleX="193524" custScaleY="74568" custLinFactNeighborX="25254" custLinFactNeighborY="11654">
        <dgm:presLayoutVars>
          <dgm:chMax val="3"/>
          <dgm:chPref val="3"/>
          <dgm:bulletEnabled val="1"/>
        </dgm:presLayoutVars>
      </dgm:prSet>
      <dgm:spPr/>
      <dgm:t>
        <a:bodyPr/>
        <a:lstStyle/>
        <a:p>
          <a:endParaRPr lang="en-US"/>
        </a:p>
      </dgm:t>
    </dgm:pt>
    <dgm:pt modelId="{8B6FE94A-211A-41AD-9D23-91FEFACB966E}" type="pres">
      <dgm:prSet presAssocID="{BB2D0CAC-6266-4A5E-BF4B-48647762F817}" presName="Accent" presStyleLbl="parChTrans1D1" presStyleIdx="1" presStyleCnt="2" custLinFactNeighborX="-5837" custLinFactNeighborY="-28222"/>
      <dgm:spPr/>
    </dgm:pt>
    <dgm:pt modelId="{56E72B2A-F999-4401-A44A-8463F3FEA9BC}" type="pres">
      <dgm:prSet presAssocID="{BB2D0CAC-6266-4A5E-BF4B-48647762F817}" presName="Child" presStyleLbl="revTx" presStyleIdx="3" presStyleCnt="4">
        <dgm:presLayoutVars>
          <dgm:chMax val="0"/>
          <dgm:chPref val="0"/>
          <dgm:bulletEnabled val="1"/>
        </dgm:presLayoutVars>
      </dgm:prSet>
      <dgm:spPr/>
      <dgm:t>
        <a:bodyPr/>
        <a:lstStyle/>
        <a:p>
          <a:endParaRPr lang="en-US"/>
        </a:p>
      </dgm:t>
    </dgm:pt>
  </dgm:ptLst>
  <dgm:cxnLst>
    <dgm:cxn modelId="{ED03C281-38EF-432D-8974-CC4CAE4CCA3C}" srcId="{E2072BB6-F4A4-4BA5-8B82-15DE7DB5C80E}" destId="{F63990FC-5545-4A90-B31E-E5D5A0310B36}" srcOrd="1" destOrd="0" parTransId="{CD24A427-C8E6-4132-AC5A-4755000DA003}" sibTransId="{3CCECE8D-C6ED-497C-AFFB-5953BF2AFC52}"/>
    <dgm:cxn modelId="{30C5E7B9-4AEC-403C-AE5B-2CEB694432DE}" type="presOf" srcId="{BB2D0CAC-6266-4A5E-BF4B-48647762F817}" destId="{5B02AF7E-405A-4F63-9327-9624C2885D8A}" srcOrd="0" destOrd="0" presId="urn:microsoft.com/office/officeart/2011/layout/TabList"/>
    <dgm:cxn modelId="{F5436B5A-4B8E-4C18-A91F-24D2E4FFD31A}" srcId="{E2072BB6-F4A4-4BA5-8B82-15DE7DB5C80E}" destId="{A7FD9671-A20D-4C96-AE7E-45515C496619}" srcOrd="7" destOrd="0" parTransId="{F4711938-5B4A-4018-93FB-FB409AE1228F}" sibTransId="{E4149D50-6D97-4EC5-BA53-A759846E0DEC}"/>
    <dgm:cxn modelId="{5F508DBE-3083-4A6A-ABBE-FCFB2860C9CB}" type="presOf" srcId="{F63990FC-5545-4A90-B31E-E5D5A0310B36}" destId="{B206C388-8629-4BF0-919C-CF874D73310B}" srcOrd="0" destOrd="0" presId="urn:microsoft.com/office/officeart/2011/layout/TabList"/>
    <dgm:cxn modelId="{87BF6952-4A1D-481D-B787-A94B507C9E3E}" type="presOf" srcId="{A3EACD4E-C3AC-48F9-BC44-776CE1EF0511}" destId="{B206C388-8629-4BF0-919C-CF874D73310B}" srcOrd="0" destOrd="1" presId="urn:microsoft.com/office/officeart/2011/layout/TabList"/>
    <dgm:cxn modelId="{E286431B-BFB5-41E7-B033-988994CD85CE}" type="presOf" srcId="{064449E7-5DEB-420C-88F2-527C74AA4476}" destId="{27816F5E-A788-4E5F-A7A9-E4FD76FC018E}" srcOrd="0" destOrd="0" presId="urn:microsoft.com/office/officeart/2011/layout/TabList"/>
    <dgm:cxn modelId="{38A21C32-2CC0-4375-98E7-4B2BB8503729}" type="presOf" srcId="{E4B76AEC-E6D6-481B-92F7-4AEAFCF8F43F}" destId="{B206C388-8629-4BF0-919C-CF874D73310B}" srcOrd="0" destOrd="5" presId="urn:microsoft.com/office/officeart/2011/layout/TabList"/>
    <dgm:cxn modelId="{57188691-E2EF-4AAA-987A-9492D54B7C09}" srcId="{BB2D0CAC-6266-4A5E-BF4B-48647762F817}" destId="{65777490-1E0A-4D4E-9A12-30B4BAE6480B}" srcOrd="5" destOrd="0" parTransId="{8725634C-0C12-4BE4-A88D-8EB53789C365}" sibTransId="{87E30086-6C4F-4588-9471-65679D0F44E6}"/>
    <dgm:cxn modelId="{32C8F573-BEEB-4DB6-9B1B-3ACA1DB9D4A8}" type="presOf" srcId="{33FAA876-708B-4A30-8DBD-147709A939C5}" destId="{B206C388-8629-4BF0-919C-CF874D73310B}" srcOrd="0" destOrd="2" presId="urn:microsoft.com/office/officeart/2011/layout/TabList"/>
    <dgm:cxn modelId="{28B08DC7-72EB-4781-BF58-06C8138D63D2}" type="presOf" srcId="{65777490-1E0A-4D4E-9A12-30B4BAE6480B}" destId="{56E72B2A-F999-4401-A44A-8463F3FEA9BC}" srcOrd="0" destOrd="4" presId="urn:microsoft.com/office/officeart/2011/layout/TabList"/>
    <dgm:cxn modelId="{EFE32B66-9836-4272-BDA2-C1F30929B9A8}" type="presOf" srcId="{0B7646E7-9A5D-40D0-A00D-CD5B9FF7EF5D}" destId="{56E72B2A-F999-4401-A44A-8463F3FEA9BC}" srcOrd="0" destOrd="2" presId="urn:microsoft.com/office/officeart/2011/layout/TabList"/>
    <dgm:cxn modelId="{9C8E2C9F-D588-49A9-A60D-27F3E799DDC1}" srcId="{E2072BB6-F4A4-4BA5-8B82-15DE7DB5C80E}" destId="{440ED493-0DD1-4615-A123-ACB2A03A4FF3}" srcOrd="0" destOrd="0" parTransId="{32FDCBAD-A835-4E5D-AC65-253471B59C32}" sibTransId="{A50A3C73-A332-42B1-B072-F1725EA54B9B}"/>
    <dgm:cxn modelId="{446C4520-A583-466C-B9C9-CD6AF5AE2040}" type="presOf" srcId="{440ED493-0DD1-4615-A123-ACB2A03A4FF3}" destId="{9222590A-5DCA-47E8-93C8-71F3EB753126}" srcOrd="0" destOrd="0" presId="urn:microsoft.com/office/officeart/2011/layout/TabList"/>
    <dgm:cxn modelId="{BC89D6AA-9D95-4EDE-8A1C-BA5D129323FB}" type="presOf" srcId="{00F45552-DA5C-4717-B13A-359F5CDBD85F}" destId="{B206C388-8629-4BF0-919C-CF874D73310B}" srcOrd="0" destOrd="3" presId="urn:microsoft.com/office/officeart/2011/layout/TabList"/>
    <dgm:cxn modelId="{1A0F9F9D-C3C1-4ED1-88FA-242857D3EE6F}" srcId="{E2072BB6-F4A4-4BA5-8B82-15DE7DB5C80E}" destId="{E4B76AEC-E6D6-481B-92F7-4AEAFCF8F43F}" srcOrd="6" destOrd="0" parTransId="{70A97E82-A5DD-4A92-9F30-993338305012}" sibTransId="{84F6599B-0302-4544-805C-ED22D6B491DB}"/>
    <dgm:cxn modelId="{2A06FC9D-876A-458B-A162-7211256BA486}" type="presOf" srcId="{8443D079-BDD9-44FE-95D4-5B5776D4148C}" destId="{B206C388-8629-4BF0-919C-CF874D73310B}" srcOrd="0" destOrd="4" presId="urn:microsoft.com/office/officeart/2011/layout/TabList"/>
    <dgm:cxn modelId="{09F899D1-A69C-4D7C-930A-AA0CBAA8853C}" srcId="{E2072BB6-F4A4-4BA5-8B82-15DE7DB5C80E}" destId="{00F45552-DA5C-4717-B13A-359F5CDBD85F}" srcOrd="4" destOrd="0" parTransId="{A7109B0E-6D68-496D-9E40-33D1B5510CBB}" sibTransId="{D69C9755-8D76-4504-AD82-568EE5ED6865}"/>
    <dgm:cxn modelId="{0A283E06-E876-4D15-A71A-F73B9F60BC9E}" srcId="{E2072BB6-F4A4-4BA5-8B82-15DE7DB5C80E}" destId="{A3EACD4E-C3AC-48F9-BC44-776CE1EF0511}" srcOrd="2" destOrd="0" parTransId="{0D5A6D28-B990-4B0B-AA7E-E1771A2DFDB6}" sibTransId="{C02790F0-EFBF-408C-93F7-CAB0F8D431E7}"/>
    <dgm:cxn modelId="{72CAB3F5-F020-40C2-A884-A678125D270E}" srcId="{E2072BB6-F4A4-4BA5-8B82-15DE7DB5C80E}" destId="{33FAA876-708B-4A30-8DBD-147709A939C5}" srcOrd="3" destOrd="0" parTransId="{5AD5E1BF-1D22-45B8-80EE-8226FD232BAA}" sibTransId="{438C45DF-87BB-49C1-83A4-C7DC5832F418}"/>
    <dgm:cxn modelId="{46F8D232-02D1-4CDD-A1FE-A69B651C1A40}" srcId="{BB2D0CAC-6266-4A5E-BF4B-48647762F817}" destId="{B05BD18E-6B7F-4EC9-8E35-E25EC7AC87C7}" srcOrd="1" destOrd="0" parTransId="{6C09219A-8258-45C2-ACCB-6BDFF01680B9}" sibTransId="{E90C82CE-128F-4760-95EE-650FC6BC5508}"/>
    <dgm:cxn modelId="{C46C84D1-779B-4F46-8D93-B36E875D124C}" type="presOf" srcId="{B05BD18E-6B7F-4EC9-8E35-E25EC7AC87C7}" destId="{56E72B2A-F999-4401-A44A-8463F3FEA9BC}" srcOrd="0" destOrd="0" presId="urn:microsoft.com/office/officeart/2011/layout/TabList"/>
    <dgm:cxn modelId="{58D8DE09-8433-4E62-AE55-16CEF0D78265}" srcId="{E2072BB6-F4A4-4BA5-8B82-15DE7DB5C80E}" destId="{8443D079-BDD9-44FE-95D4-5B5776D4148C}" srcOrd="5" destOrd="0" parTransId="{2A5183EE-B99F-4902-BD15-DC99A345A49F}" sibTransId="{C1717E3E-1641-4426-8C2E-A05D54220555}"/>
    <dgm:cxn modelId="{B42B7A40-53A1-403D-8F3C-5BCA8D46B62A}" srcId="{BB2D0CAC-6266-4A5E-BF4B-48647762F817}" destId="{0B7646E7-9A5D-40D0-A00D-CD5B9FF7EF5D}" srcOrd="3" destOrd="0" parTransId="{3A034A1D-0C38-4994-A913-F97B1535FA4F}" sibTransId="{4C468072-2AB5-48D4-A51A-A9C8295AE344}"/>
    <dgm:cxn modelId="{D1977BD8-ADCA-44A3-92AC-4E7DB2044D4A}" type="presOf" srcId="{7B7AF482-ED6C-4D99-A5F7-F7DBCF957EC6}" destId="{56E72B2A-F999-4401-A44A-8463F3FEA9BC}" srcOrd="0" destOrd="1" presId="urn:microsoft.com/office/officeart/2011/layout/TabList"/>
    <dgm:cxn modelId="{AFC05E76-F5A2-4D89-8B76-D339BFEA0596}" srcId="{BB2D0CAC-6266-4A5E-BF4B-48647762F817}" destId="{064449E7-5DEB-420C-88F2-527C74AA4476}" srcOrd="0" destOrd="0" parTransId="{93EAEB58-2781-4C60-B3F0-AD8F1AA2333E}" sibTransId="{5E1EC5B1-D7A8-41D4-9AA1-D36510F641F3}"/>
    <dgm:cxn modelId="{DEDAE1CB-5393-467D-B4DC-2950A33C152B}" type="presOf" srcId="{A06E1E96-1C40-46A7-A8DB-A88ACF18E372}" destId="{EECB7164-1DD1-4150-B9A9-5026347E100C}" srcOrd="0" destOrd="0" presId="urn:microsoft.com/office/officeart/2011/layout/TabList"/>
    <dgm:cxn modelId="{347A5571-F767-4580-A90D-F69D37399A36}" srcId="{BB2D0CAC-6266-4A5E-BF4B-48647762F817}" destId="{7B7AF482-ED6C-4D99-A5F7-F7DBCF957EC6}" srcOrd="2" destOrd="0" parTransId="{2C15F52D-3C9E-406B-84DA-A5212199CC2E}" sibTransId="{92B421F5-08EC-48FC-B99F-EFAE871EE80F}"/>
    <dgm:cxn modelId="{0C0F08F4-D246-4407-BCEE-A005ACF18DD9}" type="presOf" srcId="{E2072BB6-F4A4-4BA5-8B82-15DE7DB5C80E}" destId="{51A3BA3C-13B9-4529-8940-D96365BBB9C5}" srcOrd="0" destOrd="0" presId="urn:microsoft.com/office/officeart/2011/layout/TabList"/>
    <dgm:cxn modelId="{0F700607-C1C2-4A78-B54F-07181D990D58}" srcId="{A06E1E96-1C40-46A7-A8DB-A88ACF18E372}" destId="{E2072BB6-F4A4-4BA5-8B82-15DE7DB5C80E}" srcOrd="0" destOrd="0" parTransId="{B5E170CA-ABBD-4CBC-84C3-FAA0C497E7B9}" sibTransId="{C70B8E91-900E-4D22-8F92-8019EC5BE07B}"/>
    <dgm:cxn modelId="{BEDED16F-68B1-48A0-B0A0-2726973CBBEF}" type="presOf" srcId="{A7FD9671-A20D-4C96-AE7E-45515C496619}" destId="{B206C388-8629-4BF0-919C-CF874D73310B}" srcOrd="0" destOrd="6" presId="urn:microsoft.com/office/officeart/2011/layout/TabList"/>
    <dgm:cxn modelId="{DEDE7A0A-1B08-4131-8071-90125B86A930}" type="presOf" srcId="{58526F12-C1A0-4E8F-A231-25C248D490EE}" destId="{56E72B2A-F999-4401-A44A-8463F3FEA9BC}" srcOrd="0" destOrd="3" presId="urn:microsoft.com/office/officeart/2011/layout/TabList"/>
    <dgm:cxn modelId="{5DFB6BAA-420B-403E-8174-EB924924F707}" srcId="{A06E1E96-1C40-46A7-A8DB-A88ACF18E372}" destId="{BB2D0CAC-6266-4A5E-BF4B-48647762F817}" srcOrd="1" destOrd="0" parTransId="{F67E2AB1-1B22-48E2-BE1E-58EF923BE540}" sibTransId="{C46D8383-4800-4389-BF9D-03CCC5B6795E}"/>
    <dgm:cxn modelId="{53238473-EBC6-4104-BFB8-11A0DDAE5ABF}" srcId="{BB2D0CAC-6266-4A5E-BF4B-48647762F817}" destId="{58526F12-C1A0-4E8F-A231-25C248D490EE}" srcOrd="4" destOrd="0" parTransId="{020C1752-C4D6-414F-9BD1-0FAA09CFFC3C}" sibTransId="{BF5DC96E-498B-4B82-9A1E-DF6E70FA1B29}"/>
    <dgm:cxn modelId="{23566165-B701-4D7C-9C4E-6AC81FA011C5}" type="presParOf" srcId="{EECB7164-1DD1-4150-B9A9-5026347E100C}" destId="{DB2222E6-EFD7-4CB8-B946-65955577E2B6}" srcOrd="0" destOrd="0" presId="urn:microsoft.com/office/officeart/2011/layout/TabList"/>
    <dgm:cxn modelId="{0B0157A2-43F0-42B4-8F2B-1A3AEEDEECD3}" type="presParOf" srcId="{DB2222E6-EFD7-4CB8-B946-65955577E2B6}" destId="{9222590A-5DCA-47E8-93C8-71F3EB753126}" srcOrd="0" destOrd="0" presId="urn:microsoft.com/office/officeart/2011/layout/TabList"/>
    <dgm:cxn modelId="{4E66D3B0-E179-45A0-9202-0E4199C92AD6}" type="presParOf" srcId="{DB2222E6-EFD7-4CB8-B946-65955577E2B6}" destId="{51A3BA3C-13B9-4529-8940-D96365BBB9C5}" srcOrd="1" destOrd="0" presId="urn:microsoft.com/office/officeart/2011/layout/TabList"/>
    <dgm:cxn modelId="{53335E21-6781-4E92-BEB8-F5AB2A982F2A}" type="presParOf" srcId="{DB2222E6-EFD7-4CB8-B946-65955577E2B6}" destId="{5F3438CF-B803-4B7C-9AFC-B5F1A6ECC3BB}" srcOrd="2" destOrd="0" presId="urn:microsoft.com/office/officeart/2011/layout/TabList"/>
    <dgm:cxn modelId="{58A0ACCA-98F6-4919-A285-AB0AB3E12500}" type="presParOf" srcId="{EECB7164-1DD1-4150-B9A9-5026347E100C}" destId="{B206C388-8629-4BF0-919C-CF874D73310B}" srcOrd="1" destOrd="0" presId="urn:microsoft.com/office/officeart/2011/layout/TabList"/>
    <dgm:cxn modelId="{43D167BE-3B98-421C-B048-F6984C3F9950}" type="presParOf" srcId="{EECB7164-1DD1-4150-B9A9-5026347E100C}" destId="{8FAC0A77-22E8-41D9-87F5-ABC7647BD69B}" srcOrd="2" destOrd="0" presId="urn:microsoft.com/office/officeart/2011/layout/TabList"/>
    <dgm:cxn modelId="{7D68AE1B-7C5D-44D5-878B-9C20A23A852B}" type="presParOf" srcId="{EECB7164-1DD1-4150-B9A9-5026347E100C}" destId="{4F919337-4DCF-4BE4-8F17-760055CF940E}" srcOrd="3" destOrd="0" presId="urn:microsoft.com/office/officeart/2011/layout/TabList"/>
    <dgm:cxn modelId="{C3DB703F-D355-49B2-A7E4-9D7D93E59DDC}" type="presParOf" srcId="{4F919337-4DCF-4BE4-8F17-760055CF940E}" destId="{27816F5E-A788-4E5F-A7A9-E4FD76FC018E}" srcOrd="0" destOrd="0" presId="urn:microsoft.com/office/officeart/2011/layout/TabList"/>
    <dgm:cxn modelId="{C47D5355-951A-4BBB-8A20-B2BA21322CA0}" type="presParOf" srcId="{4F919337-4DCF-4BE4-8F17-760055CF940E}" destId="{5B02AF7E-405A-4F63-9327-9624C2885D8A}" srcOrd="1" destOrd="0" presId="urn:microsoft.com/office/officeart/2011/layout/TabList"/>
    <dgm:cxn modelId="{151D8087-B7B5-4DED-BCB2-6813AAA7C901}" type="presParOf" srcId="{4F919337-4DCF-4BE4-8F17-760055CF940E}" destId="{8B6FE94A-211A-41AD-9D23-91FEFACB966E}" srcOrd="2" destOrd="0" presId="urn:microsoft.com/office/officeart/2011/layout/TabList"/>
    <dgm:cxn modelId="{8405957F-24A7-4B12-8947-DD3AA87FBCDF}" type="presParOf" srcId="{EECB7164-1DD1-4150-B9A9-5026347E100C}" destId="{56E72B2A-F999-4401-A44A-8463F3FEA9BC}" srcOrd="4"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06E1E96-1C40-46A7-A8DB-A88ACF18E372}"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E2072BB6-F4A4-4BA5-8B82-15DE7DB5C80E}">
      <dgm:prSet phldrT="[Text]" custT="1"/>
      <dgm:spPr>
        <a:solidFill>
          <a:schemeClr val="accent2"/>
        </a:solidFill>
      </dgm:spPr>
      <dgm:t>
        <a:bodyPr/>
        <a:lstStyle/>
        <a:p>
          <a:r>
            <a:rPr lang="en-US" sz="1800" dirty="0" smtClean="0">
              <a:solidFill>
                <a:schemeClr val="tx1"/>
              </a:solidFill>
              <a:latin typeface="EYInterstate" panose="02000503020000020004" pitchFamily="2" charset="0"/>
            </a:rPr>
            <a:t>Taxation of income from cooperatives</a:t>
          </a:r>
        </a:p>
      </dgm:t>
    </dgm:pt>
    <dgm:pt modelId="{B5E170CA-ABBD-4CBC-84C3-FAA0C497E7B9}" type="parTrans" cxnId="{0F700607-C1C2-4A78-B54F-07181D990D58}">
      <dgm:prSet/>
      <dgm:spPr/>
      <dgm:t>
        <a:bodyPr/>
        <a:lstStyle/>
        <a:p>
          <a:endParaRPr lang="en-US"/>
        </a:p>
      </dgm:t>
    </dgm:pt>
    <dgm:pt modelId="{C70B8E91-900E-4D22-8F92-8019EC5BE07B}" type="sibTrans" cxnId="{0F700607-C1C2-4A78-B54F-07181D990D58}">
      <dgm:prSet/>
      <dgm:spPr/>
      <dgm:t>
        <a:bodyPr/>
        <a:lstStyle/>
        <a:p>
          <a:endParaRPr lang="en-US"/>
        </a:p>
      </dgm:t>
    </dgm:pt>
    <dgm:pt modelId="{440ED493-0DD1-4615-A123-ACB2A03A4FF3}">
      <dgm:prSet phldrT="[Text]" custT="1"/>
      <dgm:spPr/>
      <dgm:t>
        <a:bodyPr/>
        <a:lstStyle/>
        <a:p>
          <a:endParaRPr lang="en-US" sz="1100" dirty="0"/>
        </a:p>
      </dgm:t>
    </dgm:pt>
    <dgm:pt modelId="{32FDCBAD-A835-4E5D-AC65-253471B59C32}" type="parTrans" cxnId="{9C8E2C9F-D588-49A9-A60D-27F3E799DDC1}">
      <dgm:prSet/>
      <dgm:spPr/>
      <dgm:t>
        <a:bodyPr/>
        <a:lstStyle/>
        <a:p>
          <a:endParaRPr lang="en-US"/>
        </a:p>
      </dgm:t>
    </dgm:pt>
    <dgm:pt modelId="{A50A3C73-A332-42B1-B072-F1725EA54B9B}" type="sibTrans" cxnId="{9C8E2C9F-D588-49A9-A60D-27F3E799DDC1}">
      <dgm:prSet/>
      <dgm:spPr/>
      <dgm:t>
        <a:bodyPr/>
        <a:lstStyle/>
        <a:p>
          <a:endParaRPr lang="en-US"/>
        </a:p>
      </dgm:t>
    </dgm:pt>
    <dgm:pt modelId="{F76BB5ED-7CED-46E3-A14A-39082A7B8C17}">
      <dgm:prSet custT="1"/>
      <dgm:spPr/>
      <dgm:t>
        <a:bodyPr/>
        <a:lstStyle/>
        <a:p>
          <a:pPr algn="just"/>
          <a:r>
            <a:rPr lang="en-GB" sz="2100" dirty="0" smtClean="0"/>
            <a:t> </a:t>
          </a:r>
          <a:r>
            <a:rPr lang="en-GB" sz="1800" dirty="0" smtClean="0">
              <a:solidFill>
                <a:schemeClr val="tx1"/>
              </a:solidFill>
              <a:latin typeface="EYInterstate" panose="02000503020000020004" pitchFamily="2" charset="0"/>
            </a:rPr>
            <a:t>Designate Primary  and Secondary Co-op Societies to be taxed on the aggregate of bonuses and dividends declared and distributed shall in no case exceed that of the total income of the society for that year of income. </a:t>
          </a:r>
        </a:p>
      </dgm:t>
    </dgm:pt>
    <dgm:pt modelId="{BE9C0127-18FC-4FB4-B73D-B081A775B92E}" type="parTrans" cxnId="{63A6C19F-F763-463C-BB0A-BA24A46D6EE8}">
      <dgm:prSet/>
      <dgm:spPr/>
      <dgm:t>
        <a:bodyPr/>
        <a:lstStyle/>
        <a:p>
          <a:endParaRPr lang="en-GB"/>
        </a:p>
      </dgm:t>
    </dgm:pt>
    <dgm:pt modelId="{663134CF-9993-4CF8-8BD6-8CDEDDF78A03}" type="sibTrans" cxnId="{63A6C19F-F763-463C-BB0A-BA24A46D6EE8}">
      <dgm:prSet/>
      <dgm:spPr/>
      <dgm:t>
        <a:bodyPr/>
        <a:lstStyle/>
        <a:p>
          <a:endParaRPr lang="en-GB"/>
        </a:p>
      </dgm:t>
    </dgm:pt>
    <dgm:pt modelId="{EECB7164-1DD1-4150-B9A9-5026347E100C}" type="pres">
      <dgm:prSet presAssocID="{A06E1E96-1C40-46A7-A8DB-A88ACF18E372}" presName="Name0" presStyleCnt="0">
        <dgm:presLayoutVars>
          <dgm:chMax/>
          <dgm:chPref val="3"/>
          <dgm:dir/>
          <dgm:animOne val="branch"/>
          <dgm:animLvl val="lvl"/>
        </dgm:presLayoutVars>
      </dgm:prSet>
      <dgm:spPr/>
      <dgm:t>
        <a:bodyPr/>
        <a:lstStyle/>
        <a:p>
          <a:endParaRPr lang="en-GB"/>
        </a:p>
      </dgm:t>
    </dgm:pt>
    <dgm:pt modelId="{DB2222E6-EFD7-4CB8-B946-65955577E2B6}" type="pres">
      <dgm:prSet presAssocID="{E2072BB6-F4A4-4BA5-8B82-15DE7DB5C80E}" presName="composite" presStyleCnt="0"/>
      <dgm:spPr/>
    </dgm:pt>
    <dgm:pt modelId="{9222590A-5DCA-47E8-93C8-71F3EB753126}" type="pres">
      <dgm:prSet presAssocID="{E2072BB6-F4A4-4BA5-8B82-15DE7DB5C80E}" presName="FirstChild" presStyleLbl="revTx" presStyleIdx="0" presStyleCnt="2">
        <dgm:presLayoutVars>
          <dgm:chMax val="0"/>
          <dgm:chPref val="0"/>
          <dgm:bulletEnabled val="1"/>
        </dgm:presLayoutVars>
      </dgm:prSet>
      <dgm:spPr/>
      <dgm:t>
        <a:bodyPr/>
        <a:lstStyle/>
        <a:p>
          <a:endParaRPr lang="en-US"/>
        </a:p>
      </dgm:t>
    </dgm:pt>
    <dgm:pt modelId="{51A3BA3C-13B9-4529-8940-D96365BBB9C5}" type="pres">
      <dgm:prSet presAssocID="{E2072BB6-F4A4-4BA5-8B82-15DE7DB5C80E}" presName="Parent" presStyleLbl="alignNode1" presStyleIdx="0" presStyleCnt="2" custScaleX="189237" custScaleY="64107" custLinFactNeighborX="25598" custLinFactNeighborY="-65608">
        <dgm:presLayoutVars>
          <dgm:chMax val="3"/>
          <dgm:chPref val="3"/>
          <dgm:bulletEnabled val="1"/>
        </dgm:presLayoutVars>
      </dgm:prSet>
      <dgm:spPr/>
      <dgm:t>
        <a:bodyPr/>
        <a:lstStyle/>
        <a:p>
          <a:endParaRPr lang="en-US"/>
        </a:p>
      </dgm:t>
    </dgm:pt>
    <dgm:pt modelId="{5F3438CF-B803-4B7C-9AFC-B5F1A6ECC3BB}" type="pres">
      <dgm:prSet presAssocID="{E2072BB6-F4A4-4BA5-8B82-15DE7DB5C80E}" presName="Accent" presStyleLbl="parChTrans1D1" presStyleIdx="0" presStyleCnt="2" custLinFactNeighborX="-6215" custLinFactNeighborY="-28222"/>
      <dgm:spPr/>
    </dgm:pt>
    <dgm:pt modelId="{8FAC0A77-22E8-41D9-87F5-ABC7647BD69B}" type="pres">
      <dgm:prSet presAssocID="{C70B8E91-900E-4D22-8F92-8019EC5BE07B}" presName="sibTrans" presStyleCnt="0"/>
      <dgm:spPr/>
    </dgm:pt>
    <dgm:pt modelId="{CF94A817-00F5-4AF3-9461-32405BE79FB1}" type="pres">
      <dgm:prSet presAssocID="{F76BB5ED-7CED-46E3-A14A-39082A7B8C17}" presName="composite" presStyleCnt="0"/>
      <dgm:spPr/>
    </dgm:pt>
    <dgm:pt modelId="{6EACB690-4742-44BD-B634-5624438FA897}" type="pres">
      <dgm:prSet presAssocID="{F76BB5ED-7CED-46E3-A14A-39082A7B8C17}" presName="FirstChild" presStyleLbl="revTx" presStyleIdx="1" presStyleCnt="2">
        <dgm:presLayoutVars>
          <dgm:chMax val="0"/>
          <dgm:chPref val="0"/>
          <dgm:bulletEnabled val="1"/>
        </dgm:presLayoutVars>
      </dgm:prSet>
      <dgm:spPr/>
    </dgm:pt>
    <dgm:pt modelId="{EE5AAAC4-7A9B-4798-A513-21D79186E840}" type="pres">
      <dgm:prSet presAssocID="{F76BB5ED-7CED-46E3-A14A-39082A7B8C17}" presName="Parent" presStyleLbl="alignNode1" presStyleIdx="1" presStyleCnt="2" custAng="0" custScaleX="384615" custScaleY="75180" custLinFactNeighborX="82886" custLinFactNeighborY="-5580">
        <dgm:presLayoutVars>
          <dgm:chMax val="3"/>
          <dgm:chPref val="3"/>
          <dgm:bulletEnabled val="1"/>
        </dgm:presLayoutVars>
      </dgm:prSet>
      <dgm:spPr/>
      <dgm:t>
        <a:bodyPr/>
        <a:lstStyle/>
        <a:p>
          <a:endParaRPr lang="en-GB"/>
        </a:p>
      </dgm:t>
    </dgm:pt>
    <dgm:pt modelId="{7E857E95-5981-4B4C-A888-7DCDD24B78A2}" type="pres">
      <dgm:prSet presAssocID="{F76BB5ED-7CED-46E3-A14A-39082A7B8C17}" presName="Accent" presStyleLbl="parChTrans1D1" presStyleIdx="1" presStyleCnt="2" custLinFactY="-100000" custLinFactNeighborX="-19355" custLinFactNeighborY="-129214"/>
      <dgm:spPr/>
    </dgm:pt>
  </dgm:ptLst>
  <dgm:cxnLst>
    <dgm:cxn modelId="{1C8AF126-26CE-4D7E-848A-A987E48AFED4}" type="presOf" srcId="{A06E1E96-1C40-46A7-A8DB-A88ACF18E372}" destId="{EECB7164-1DD1-4150-B9A9-5026347E100C}" srcOrd="0" destOrd="0" presId="urn:microsoft.com/office/officeart/2011/layout/TabList"/>
    <dgm:cxn modelId="{77170647-0DFF-4E28-88BA-DB27DC9E8479}" type="presOf" srcId="{F76BB5ED-7CED-46E3-A14A-39082A7B8C17}" destId="{EE5AAAC4-7A9B-4798-A513-21D79186E840}" srcOrd="0" destOrd="0" presId="urn:microsoft.com/office/officeart/2011/layout/TabList"/>
    <dgm:cxn modelId="{0F700607-C1C2-4A78-B54F-07181D990D58}" srcId="{A06E1E96-1C40-46A7-A8DB-A88ACF18E372}" destId="{E2072BB6-F4A4-4BA5-8B82-15DE7DB5C80E}" srcOrd="0" destOrd="0" parTransId="{B5E170CA-ABBD-4CBC-84C3-FAA0C497E7B9}" sibTransId="{C70B8E91-900E-4D22-8F92-8019EC5BE07B}"/>
    <dgm:cxn modelId="{960DD288-6411-4E81-9F33-8AEC42966958}" type="presOf" srcId="{440ED493-0DD1-4615-A123-ACB2A03A4FF3}" destId="{9222590A-5DCA-47E8-93C8-71F3EB753126}" srcOrd="0" destOrd="0" presId="urn:microsoft.com/office/officeart/2011/layout/TabList"/>
    <dgm:cxn modelId="{63A6C19F-F763-463C-BB0A-BA24A46D6EE8}" srcId="{A06E1E96-1C40-46A7-A8DB-A88ACF18E372}" destId="{F76BB5ED-7CED-46E3-A14A-39082A7B8C17}" srcOrd="1" destOrd="0" parTransId="{BE9C0127-18FC-4FB4-B73D-B081A775B92E}" sibTransId="{663134CF-9993-4CF8-8BD6-8CDEDDF78A03}"/>
    <dgm:cxn modelId="{9C8E2C9F-D588-49A9-A60D-27F3E799DDC1}" srcId="{E2072BB6-F4A4-4BA5-8B82-15DE7DB5C80E}" destId="{440ED493-0DD1-4615-A123-ACB2A03A4FF3}" srcOrd="0" destOrd="0" parTransId="{32FDCBAD-A835-4E5D-AC65-253471B59C32}" sibTransId="{A50A3C73-A332-42B1-B072-F1725EA54B9B}"/>
    <dgm:cxn modelId="{2ACFC36D-E9DA-4BF5-8A95-EC837EF4BBBD}" type="presOf" srcId="{E2072BB6-F4A4-4BA5-8B82-15DE7DB5C80E}" destId="{51A3BA3C-13B9-4529-8940-D96365BBB9C5}" srcOrd="0" destOrd="0" presId="urn:microsoft.com/office/officeart/2011/layout/TabList"/>
    <dgm:cxn modelId="{775F45BA-05A8-4D81-BFD0-CD1782E3991F}" type="presParOf" srcId="{EECB7164-1DD1-4150-B9A9-5026347E100C}" destId="{DB2222E6-EFD7-4CB8-B946-65955577E2B6}" srcOrd="0" destOrd="0" presId="urn:microsoft.com/office/officeart/2011/layout/TabList"/>
    <dgm:cxn modelId="{ADA86C76-E835-42EB-8A6B-FC238B47B99A}" type="presParOf" srcId="{DB2222E6-EFD7-4CB8-B946-65955577E2B6}" destId="{9222590A-5DCA-47E8-93C8-71F3EB753126}" srcOrd="0" destOrd="0" presId="urn:microsoft.com/office/officeart/2011/layout/TabList"/>
    <dgm:cxn modelId="{FBC09416-6207-4CEF-BFA8-E4B4C5557A39}" type="presParOf" srcId="{DB2222E6-EFD7-4CB8-B946-65955577E2B6}" destId="{51A3BA3C-13B9-4529-8940-D96365BBB9C5}" srcOrd="1" destOrd="0" presId="urn:microsoft.com/office/officeart/2011/layout/TabList"/>
    <dgm:cxn modelId="{6FD5C60D-7F58-47F4-98D9-8713671CE92E}" type="presParOf" srcId="{DB2222E6-EFD7-4CB8-B946-65955577E2B6}" destId="{5F3438CF-B803-4B7C-9AFC-B5F1A6ECC3BB}" srcOrd="2" destOrd="0" presId="urn:microsoft.com/office/officeart/2011/layout/TabList"/>
    <dgm:cxn modelId="{27A3EED8-5957-4BB1-A45E-4E9C629AFBC5}" type="presParOf" srcId="{EECB7164-1DD1-4150-B9A9-5026347E100C}" destId="{8FAC0A77-22E8-41D9-87F5-ABC7647BD69B}" srcOrd="1" destOrd="0" presId="urn:microsoft.com/office/officeart/2011/layout/TabList"/>
    <dgm:cxn modelId="{AEE056BB-086F-4911-B568-C1D7A23941A2}" type="presParOf" srcId="{EECB7164-1DD1-4150-B9A9-5026347E100C}" destId="{CF94A817-00F5-4AF3-9461-32405BE79FB1}" srcOrd="2" destOrd="0" presId="urn:microsoft.com/office/officeart/2011/layout/TabList"/>
    <dgm:cxn modelId="{F375E093-223F-45C2-B98A-2F462481D416}" type="presParOf" srcId="{CF94A817-00F5-4AF3-9461-32405BE79FB1}" destId="{6EACB690-4742-44BD-B634-5624438FA897}" srcOrd="0" destOrd="0" presId="urn:microsoft.com/office/officeart/2011/layout/TabList"/>
    <dgm:cxn modelId="{9A1717E5-5DBC-41DA-94B0-A418CAED73F4}" type="presParOf" srcId="{CF94A817-00F5-4AF3-9461-32405BE79FB1}" destId="{EE5AAAC4-7A9B-4798-A513-21D79186E840}" srcOrd="1" destOrd="0" presId="urn:microsoft.com/office/officeart/2011/layout/TabList"/>
    <dgm:cxn modelId="{32A410DD-DE17-4927-86DB-67BFCF44CB35}" type="presParOf" srcId="{CF94A817-00F5-4AF3-9461-32405BE79FB1}" destId="{7E857E95-5981-4B4C-A888-7DCDD24B78A2}" srcOrd="2"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06E1E96-1C40-46A7-A8DB-A88ACF18E372}"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E2072BB6-F4A4-4BA5-8B82-15DE7DB5C80E}">
      <dgm:prSet phldrT="[Text]" custT="1"/>
      <dgm:spPr>
        <a:solidFill>
          <a:schemeClr val="accent2"/>
        </a:solidFill>
      </dgm:spPr>
      <dgm:t>
        <a:bodyPr/>
        <a:lstStyle/>
        <a:p>
          <a:r>
            <a:rPr lang="en-US" sz="1800" dirty="0" smtClean="0">
              <a:solidFill>
                <a:schemeClr val="tx1"/>
              </a:solidFill>
              <a:latin typeface="EYInterstate" panose="02000503020000020004" pitchFamily="2" charset="0"/>
            </a:rPr>
            <a:t>Taxation of income from SACCOs</a:t>
          </a:r>
        </a:p>
      </dgm:t>
    </dgm:pt>
    <dgm:pt modelId="{B5E170CA-ABBD-4CBC-84C3-FAA0C497E7B9}" type="parTrans" cxnId="{0F700607-C1C2-4A78-B54F-07181D990D58}">
      <dgm:prSet/>
      <dgm:spPr/>
      <dgm:t>
        <a:bodyPr/>
        <a:lstStyle/>
        <a:p>
          <a:endParaRPr lang="en-US"/>
        </a:p>
      </dgm:t>
    </dgm:pt>
    <dgm:pt modelId="{C70B8E91-900E-4D22-8F92-8019EC5BE07B}" type="sibTrans" cxnId="{0F700607-C1C2-4A78-B54F-07181D990D58}">
      <dgm:prSet/>
      <dgm:spPr/>
      <dgm:t>
        <a:bodyPr/>
        <a:lstStyle/>
        <a:p>
          <a:endParaRPr lang="en-US"/>
        </a:p>
      </dgm:t>
    </dgm:pt>
    <dgm:pt modelId="{440ED493-0DD1-4615-A123-ACB2A03A4FF3}">
      <dgm:prSet phldrT="[Text]" custT="1"/>
      <dgm:spPr/>
      <dgm:t>
        <a:bodyPr/>
        <a:lstStyle/>
        <a:p>
          <a:endParaRPr lang="en-US" sz="1100" dirty="0"/>
        </a:p>
      </dgm:t>
    </dgm:pt>
    <dgm:pt modelId="{32FDCBAD-A835-4E5D-AC65-253471B59C32}" type="parTrans" cxnId="{9C8E2C9F-D588-49A9-A60D-27F3E799DDC1}">
      <dgm:prSet/>
      <dgm:spPr/>
      <dgm:t>
        <a:bodyPr/>
        <a:lstStyle/>
        <a:p>
          <a:endParaRPr lang="en-US"/>
        </a:p>
      </dgm:t>
    </dgm:pt>
    <dgm:pt modelId="{A50A3C73-A332-42B1-B072-F1725EA54B9B}" type="sibTrans" cxnId="{9C8E2C9F-D588-49A9-A60D-27F3E799DDC1}">
      <dgm:prSet/>
      <dgm:spPr/>
      <dgm:t>
        <a:bodyPr/>
        <a:lstStyle/>
        <a:p>
          <a:endParaRPr lang="en-US"/>
        </a:p>
      </dgm:t>
    </dgm:pt>
    <dgm:pt modelId="{F63990FC-5545-4A90-B31E-E5D5A0310B36}">
      <dgm:prSet phldrT="[Text]" custT="1"/>
      <dgm:spPr>
        <a:blipFill rotWithShape="0">
          <a:blip xmlns:r="http://schemas.openxmlformats.org/officeDocument/2006/relationships" r:embed="rId1"/>
          <a:stretch>
            <a:fillRect/>
          </a:stretch>
        </a:blipFill>
      </dgm:spPr>
      <dgm:t>
        <a:bodyPr/>
        <a:lstStyle/>
        <a:p>
          <a:endParaRPr lang="en-US" sz="1100" dirty="0">
            <a:solidFill>
              <a:schemeClr val="tx1"/>
            </a:solidFill>
          </a:endParaRPr>
        </a:p>
      </dgm:t>
    </dgm:pt>
    <dgm:pt modelId="{CD24A427-C8E6-4132-AC5A-4755000DA003}" type="parTrans" cxnId="{ED03C281-38EF-432D-8974-CC4CAE4CCA3C}">
      <dgm:prSet/>
      <dgm:spPr/>
      <dgm:t>
        <a:bodyPr/>
        <a:lstStyle/>
        <a:p>
          <a:endParaRPr lang="en-US"/>
        </a:p>
      </dgm:t>
    </dgm:pt>
    <dgm:pt modelId="{3CCECE8D-C6ED-497C-AFFB-5953BF2AFC52}" type="sibTrans" cxnId="{ED03C281-38EF-432D-8974-CC4CAE4CCA3C}">
      <dgm:prSet/>
      <dgm:spPr/>
      <dgm:t>
        <a:bodyPr/>
        <a:lstStyle/>
        <a:p>
          <a:endParaRPr lang="en-US"/>
        </a:p>
      </dgm:t>
    </dgm:pt>
    <dgm:pt modelId="{EECB7164-1DD1-4150-B9A9-5026347E100C}" type="pres">
      <dgm:prSet presAssocID="{A06E1E96-1C40-46A7-A8DB-A88ACF18E372}" presName="Name0" presStyleCnt="0">
        <dgm:presLayoutVars>
          <dgm:chMax/>
          <dgm:chPref val="3"/>
          <dgm:dir/>
          <dgm:animOne val="branch"/>
          <dgm:animLvl val="lvl"/>
        </dgm:presLayoutVars>
      </dgm:prSet>
      <dgm:spPr/>
      <dgm:t>
        <a:bodyPr/>
        <a:lstStyle/>
        <a:p>
          <a:endParaRPr lang="en-GB"/>
        </a:p>
      </dgm:t>
    </dgm:pt>
    <dgm:pt modelId="{DB2222E6-EFD7-4CB8-B946-65955577E2B6}" type="pres">
      <dgm:prSet presAssocID="{E2072BB6-F4A4-4BA5-8B82-15DE7DB5C80E}" presName="composite" presStyleCnt="0"/>
      <dgm:spPr/>
    </dgm:pt>
    <dgm:pt modelId="{9222590A-5DCA-47E8-93C8-71F3EB753126}" type="pres">
      <dgm:prSet presAssocID="{E2072BB6-F4A4-4BA5-8B82-15DE7DB5C80E}" presName="FirstChild" presStyleLbl="revTx" presStyleIdx="0" presStyleCnt="2">
        <dgm:presLayoutVars>
          <dgm:chMax val="0"/>
          <dgm:chPref val="0"/>
          <dgm:bulletEnabled val="1"/>
        </dgm:presLayoutVars>
      </dgm:prSet>
      <dgm:spPr/>
      <dgm:t>
        <a:bodyPr/>
        <a:lstStyle/>
        <a:p>
          <a:endParaRPr lang="en-US"/>
        </a:p>
      </dgm:t>
    </dgm:pt>
    <dgm:pt modelId="{51A3BA3C-13B9-4529-8940-D96365BBB9C5}" type="pres">
      <dgm:prSet presAssocID="{E2072BB6-F4A4-4BA5-8B82-15DE7DB5C80E}" presName="Parent" presStyleLbl="alignNode1" presStyleIdx="0" presStyleCnt="1" custScaleX="189237" custScaleY="64107" custLinFactNeighborX="26983" custLinFactNeighborY="-15451">
        <dgm:presLayoutVars>
          <dgm:chMax val="3"/>
          <dgm:chPref val="3"/>
          <dgm:bulletEnabled val="1"/>
        </dgm:presLayoutVars>
      </dgm:prSet>
      <dgm:spPr/>
      <dgm:t>
        <a:bodyPr/>
        <a:lstStyle/>
        <a:p>
          <a:endParaRPr lang="en-US"/>
        </a:p>
      </dgm:t>
    </dgm:pt>
    <dgm:pt modelId="{5F3438CF-B803-4B7C-9AFC-B5F1A6ECC3BB}" type="pres">
      <dgm:prSet presAssocID="{E2072BB6-F4A4-4BA5-8B82-15DE7DB5C80E}" presName="Accent" presStyleLbl="parChTrans1D1" presStyleIdx="0" presStyleCnt="1" custLinFactNeighborX="-6215" custLinFactNeighborY="-28222"/>
      <dgm:spPr/>
    </dgm:pt>
    <dgm:pt modelId="{B206C388-8629-4BF0-919C-CF874D73310B}" type="pres">
      <dgm:prSet presAssocID="{E2072BB6-F4A4-4BA5-8B82-15DE7DB5C80E}" presName="Child" presStyleLbl="revTx" presStyleIdx="1" presStyleCnt="2" custScaleY="140238">
        <dgm:presLayoutVars>
          <dgm:chMax val="0"/>
          <dgm:chPref val="0"/>
          <dgm:bulletEnabled val="1"/>
        </dgm:presLayoutVars>
      </dgm:prSet>
      <dgm:spPr/>
      <dgm:t>
        <a:bodyPr/>
        <a:lstStyle/>
        <a:p>
          <a:endParaRPr lang="en-US"/>
        </a:p>
      </dgm:t>
    </dgm:pt>
  </dgm:ptLst>
  <dgm:cxnLst>
    <dgm:cxn modelId="{D6E368A4-5977-4352-8C38-6CBBDD0FD3C2}" type="presOf" srcId="{A06E1E96-1C40-46A7-A8DB-A88ACF18E372}" destId="{EECB7164-1DD1-4150-B9A9-5026347E100C}" srcOrd="0" destOrd="0" presId="urn:microsoft.com/office/officeart/2011/layout/TabList"/>
    <dgm:cxn modelId="{ED03C281-38EF-432D-8974-CC4CAE4CCA3C}" srcId="{E2072BB6-F4A4-4BA5-8B82-15DE7DB5C80E}" destId="{F63990FC-5545-4A90-B31E-E5D5A0310B36}" srcOrd="1" destOrd="0" parTransId="{CD24A427-C8E6-4132-AC5A-4755000DA003}" sibTransId="{3CCECE8D-C6ED-497C-AFFB-5953BF2AFC52}"/>
    <dgm:cxn modelId="{0F700607-C1C2-4A78-B54F-07181D990D58}" srcId="{A06E1E96-1C40-46A7-A8DB-A88ACF18E372}" destId="{E2072BB6-F4A4-4BA5-8B82-15DE7DB5C80E}" srcOrd="0" destOrd="0" parTransId="{B5E170CA-ABBD-4CBC-84C3-FAA0C497E7B9}" sibTransId="{C70B8E91-900E-4D22-8F92-8019EC5BE07B}"/>
    <dgm:cxn modelId="{259B8369-6824-4F9E-8E42-E0F70823C4F9}" type="presOf" srcId="{E2072BB6-F4A4-4BA5-8B82-15DE7DB5C80E}" destId="{51A3BA3C-13B9-4529-8940-D96365BBB9C5}" srcOrd="0" destOrd="0" presId="urn:microsoft.com/office/officeart/2011/layout/TabList"/>
    <dgm:cxn modelId="{5677B6C9-BC3C-49CD-9BA9-D58BCCB70680}" type="presOf" srcId="{F63990FC-5545-4A90-B31E-E5D5A0310B36}" destId="{B206C388-8629-4BF0-919C-CF874D73310B}" srcOrd="0" destOrd="0" presId="urn:microsoft.com/office/officeart/2011/layout/TabList"/>
    <dgm:cxn modelId="{9C8E2C9F-D588-49A9-A60D-27F3E799DDC1}" srcId="{E2072BB6-F4A4-4BA5-8B82-15DE7DB5C80E}" destId="{440ED493-0DD1-4615-A123-ACB2A03A4FF3}" srcOrd="0" destOrd="0" parTransId="{32FDCBAD-A835-4E5D-AC65-253471B59C32}" sibTransId="{A50A3C73-A332-42B1-B072-F1725EA54B9B}"/>
    <dgm:cxn modelId="{C158F38D-FC80-4D6A-85AC-494452E101DB}" type="presOf" srcId="{440ED493-0DD1-4615-A123-ACB2A03A4FF3}" destId="{9222590A-5DCA-47E8-93C8-71F3EB753126}" srcOrd="0" destOrd="0" presId="urn:microsoft.com/office/officeart/2011/layout/TabList"/>
    <dgm:cxn modelId="{13F7B602-101D-47C9-B392-E18CB55124D5}" type="presParOf" srcId="{EECB7164-1DD1-4150-B9A9-5026347E100C}" destId="{DB2222E6-EFD7-4CB8-B946-65955577E2B6}" srcOrd="0" destOrd="0" presId="urn:microsoft.com/office/officeart/2011/layout/TabList"/>
    <dgm:cxn modelId="{BEB3AA89-BA9B-4FA8-B1C4-C5C70B8FF608}" type="presParOf" srcId="{DB2222E6-EFD7-4CB8-B946-65955577E2B6}" destId="{9222590A-5DCA-47E8-93C8-71F3EB753126}" srcOrd="0" destOrd="0" presId="urn:microsoft.com/office/officeart/2011/layout/TabList"/>
    <dgm:cxn modelId="{C45CBBD9-0999-419A-9B36-87FCFDE3F228}" type="presParOf" srcId="{DB2222E6-EFD7-4CB8-B946-65955577E2B6}" destId="{51A3BA3C-13B9-4529-8940-D96365BBB9C5}" srcOrd="1" destOrd="0" presId="urn:microsoft.com/office/officeart/2011/layout/TabList"/>
    <dgm:cxn modelId="{715669B8-AE0F-4F1C-9FEA-803BE9FE61CE}" type="presParOf" srcId="{DB2222E6-EFD7-4CB8-B946-65955577E2B6}" destId="{5F3438CF-B803-4B7C-9AFC-B5F1A6ECC3BB}" srcOrd="2" destOrd="0" presId="urn:microsoft.com/office/officeart/2011/layout/TabList"/>
    <dgm:cxn modelId="{57A17F11-4FD7-468D-A834-14E65AC64BA3}" type="presParOf" srcId="{EECB7164-1DD1-4150-B9A9-5026347E100C}" destId="{B206C388-8629-4BF0-919C-CF874D73310B}" srcOrd="1"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FE6D0-6801-47DC-A869-7750BB83D373}">
      <dsp:nvSpPr>
        <dsp:cNvPr id="0" name=""/>
        <dsp:cNvSpPr/>
      </dsp:nvSpPr>
      <dsp:spPr>
        <a:xfrm rot="5400000">
          <a:off x="-89612" y="92458"/>
          <a:ext cx="597417" cy="418192"/>
        </a:xfrm>
        <a:prstGeom prst="chevron">
          <a:avLst/>
        </a:prstGeom>
        <a:solidFill>
          <a:srgbClr val="FFC000"/>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000000"/>
              </a:solidFill>
            </a:rPr>
            <a:t>(a)</a:t>
          </a:r>
          <a:endParaRPr lang="en-GB" sz="2000" kern="1200" dirty="0">
            <a:solidFill>
              <a:srgbClr val="000000"/>
            </a:solidFill>
          </a:endParaRPr>
        </a:p>
      </dsp:txBody>
      <dsp:txXfrm rot="-5400000">
        <a:off x="1" y="211941"/>
        <a:ext cx="418192" cy="179225"/>
      </dsp:txXfrm>
    </dsp:sp>
    <dsp:sp modelId="{507CF961-C9E6-4F5C-9377-CCFA8645AEA5}">
      <dsp:nvSpPr>
        <dsp:cNvPr id="0" name=""/>
        <dsp:cNvSpPr/>
      </dsp:nvSpPr>
      <dsp:spPr>
        <a:xfrm rot="5400000">
          <a:off x="4249188" y="-3830996"/>
          <a:ext cx="388525" cy="8050518"/>
        </a:xfrm>
        <a:prstGeom prst="round2Same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solidFill>
                <a:srgbClr val="000000"/>
              </a:solidFill>
            </a:rPr>
            <a:t>gains or profits from</a:t>
          </a:r>
          <a:r>
            <a:rPr lang="en-US" sz="2000" kern="1200" dirty="0" smtClean="0">
              <a:solidFill>
                <a:srgbClr val="000000"/>
              </a:solidFill>
              <a:ea typeface="+mn-ea"/>
              <a:cs typeface="+mn-cs"/>
            </a:rPr>
            <a:t> business and </a:t>
          </a:r>
          <a:r>
            <a:rPr lang="en-US" sz="2000" kern="1200" dirty="0" smtClean="0">
              <a:solidFill>
                <a:srgbClr val="000000"/>
              </a:solidFill>
            </a:rPr>
            <a:t>royalty </a:t>
          </a:r>
          <a:endParaRPr lang="en-GB" sz="2000" kern="1200" dirty="0"/>
        </a:p>
      </dsp:txBody>
      <dsp:txXfrm rot="-5400000">
        <a:off x="418192" y="18966"/>
        <a:ext cx="8031552" cy="350593"/>
      </dsp:txXfrm>
    </dsp:sp>
    <dsp:sp modelId="{3E7E10F0-2092-4957-BAC4-E0C59C6B0A15}">
      <dsp:nvSpPr>
        <dsp:cNvPr id="0" name=""/>
        <dsp:cNvSpPr/>
      </dsp:nvSpPr>
      <dsp:spPr>
        <a:xfrm rot="5400000">
          <a:off x="-89612" y="623961"/>
          <a:ext cx="597417" cy="418192"/>
        </a:xfrm>
        <a:prstGeom prst="chevron">
          <a:avLst/>
        </a:prstGeom>
        <a:solidFill>
          <a:srgbClr val="FFC000"/>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000000"/>
              </a:solidFill>
            </a:rPr>
            <a:t>(b)</a:t>
          </a:r>
          <a:endParaRPr lang="en-GB" sz="2000" kern="1200" dirty="0">
            <a:solidFill>
              <a:srgbClr val="FFC000"/>
            </a:solidFill>
          </a:endParaRPr>
        </a:p>
      </dsp:txBody>
      <dsp:txXfrm rot="-5400000">
        <a:off x="1" y="743444"/>
        <a:ext cx="418192" cy="179225"/>
      </dsp:txXfrm>
    </dsp:sp>
    <dsp:sp modelId="{B5210DA5-3F6E-4D05-B5F4-FD010A0462CD}">
      <dsp:nvSpPr>
        <dsp:cNvPr id="0" name=""/>
        <dsp:cNvSpPr/>
      </dsp:nvSpPr>
      <dsp:spPr>
        <a:xfrm rot="5400000">
          <a:off x="4249290" y="-3296749"/>
          <a:ext cx="388321" cy="8050518"/>
        </a:xfrm>
        <a:prstGeom prst="round2Same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solidFill>
                <a:srgbClr val="000000"/>
              </a:solidFill>
            </a:rPr>
            <a:t>dividends or interest</a:t>
          </a:r>
          <a:endParaRPr lang="en-GB" sz="2000" kern="1200" dirty="0">
            <a:solidFill>
              <a:srgbClr val="000000"/>
            </a:solidFill>
          </a:endParaRPr>
        </a:p>
      </dsp:txBody>
      <dsp:txXfrm rot="-5400000">
        <a:off x="418192" y="553305"/>
        <a:ext cx="8031562" cy="350409"/>
      </dsp:txXfrm>
    </dsp:sp>
    <dsp:sp modelId="{B01A4AAE-E4B9-4018-96AE-D94520F718FA}">
      <dsp:nvSpPr>
        <dsp:cNvPr id="0" name=""/>
        <dsp:cNvSpPr/>
      </dsp:nvSpPr>
      <dsp:spPr>
        <a:xfrm rot="5400000">
          <a:off x="-89612" y="1155464"/>
          <a:ext cx="597417" cy="418192"/>
        </a:xfrm>
        <a:prstGeom prst="chevron">
          <a:avLst/>
        </a:prstGeom>
        <a:solidFill>
          <a:srgbClr val="FFC000"/>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000000"/>
              </a:solidFill>
            </a:rPr>
            <a:t>(c)</a:t>
          </a:r>
          <a:endParaRPr lang="en-GB" sz="2000" kern="1200" dirty="0">
            <a:solidFill>
              <a:srgbClr val="000000"/>
            </a:solidFill>
          </a:endParaRPr>
        </a:p>
      </dsp:txBody>
      <dsp:txXfrm rot="-5400000">
        <a:off x="1" y="1274947"/>
        <a:ext cx="418192" cy="179225"/>
      </dsp:txXfrm>
    </dsp:sp>
    <dsp:sp modelId="{5B6C485F-A118-4783-AD98-B5D0294D8F6A}">
      <dsp:nvSpPr>
        <dsp:cNvPr id="0" name=""/>
        <dsp:cNvSpPr/>
      </dsp:nvSpPr>
      <dsp:spPr>
        <a:xfrm rot="5400000">
          <a:off x="4249290" y="-2753527"/>
          <a:ext cx="388321" cy="8050518"/>
        </a:xfrm>
        <a:prstGeom prst="round2Same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solidFill>
                <a:srgbClr val="000000"/>
              </a:solidFill>
            </a:rPr>
            <a:t>a pension, charge or annuity, withdrawals of schemes</a:t>
          </a:r>
          <a:endParaRPr lang="en-GB" sz="2000" kern="1200" dirty="0">
            <a:solidFill>
              <a:srgbClr val="000000"/>
            </a:solidFill>
          </a:endParaRPr>
        </a:p>
      </dsp:txBody>
      <dsp:txXfrm rot="-5400000">
        <a:off x="418192" y="1096527"/>
        <a:ext cx="8031562" cy="350409"/>
      </dsp:txXfrm>
    </dsp:sp>
    <dsp:sp modelId="{D11AF09F-4CA3-49B6-818E-AD6E0C670258}">
      <dsp:nvSpPr>
        <dsp:cNvPr id="0" name=""/>
        <dsp:cNvSpPr/>
      </dsp:nvSpPr>
      <dsp:spPr>
        <a:xfrm rot="5400000">
          <a:off x="-89612" y="1620773"/>
          <a:ext cx="597417" cy="418192"/>
        </a:xfrm>
        <a:prstGeom prst="chevron">
          <a:avLst/>
        </a:prstGeom>
        <a:solidFill>
          <a:srgbClr val="FFC000"/>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000000"/>
              </a:solidFill>
            </a:rPr>
            <a:t>(d)</a:t>
          </a:r>
          <a:endParaRPr lang="en-GB" sz="2000" kern="1200" dirty="0">
            <a:solidFill>
              <a:srgbClr val="000000"/>
            </a:solidFill>
          </a:endParaRPr>
        </a:p>
      </dsp:txBody>
      <dsp:txXfrm rot="-5400000">
        <a:off x="1" y="1740256"/>
        <a:ext cx="418192" cy="179225"/>
      </dsp:txXfrm>
    </dsp:sp>
    <dsp:sp modelId="{A4AD00A6-E9A0-4C65-816A-F08418823B0F}">
      <dsp:nvSpPr>
        <dsp:cNvPr id="0" name=""/>
        <dsp:cNvSpPr/>
      </dsp:nvSpPr>
      <dsp:spPr>
        <a:xfrm rot="5400000">
          <a:off x="4249290" y="-2251148"/>
          <a:ext cx="388321" cy="8050518"/>
        </a:xfrm>
        <a:prstGeom prst="round2Same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smtClean="0">
              <a:solidFill>
                <a:srgbClr val="000000"/>
              </a:solidFill>
            </a:rPr>
            <a:t>Rental income</a:t>
          </a:r>
          <a:endParaRPr lang="en-GB" sz="2000" kern="1200" dirty="0">
            <a:solidFill>
              <a:srgbClr val="000000"/>
            </a:solidFill>
          </a:endParaRPr>
        </a:p>
      </dsp:txBody>
      <dsp:txXfrm rot="-5400000">
        <a:off x="418192" y="1598906"/>
        <a:ext cx="8031562" cy="350409"/>
      </dsp:txXfrm>
    </dsp:sp>
    <dsp:sp modelId="{8446F470-A00F-4E35-852D-5DE58BD3810F}">
      <dsp:nvSpPr>
        <dsp:cNvPr id="0" name=""/>
        <dsp:cNvSpPr/>
      </dsp:nvSpPr>
      <dsp:spPr>
        <a:xfrm rot="5400000">
          <a:off x="-89612" y="2259871"/>
          <a:ext cx="597417" cy="418192"/>
        </a:xfrm>
        <a:prstGeom prst="chevron">
          <a:avLst/>
        </a:prstGeom>
        <a:solidFill>
          <a:srgbClr val="FFC000"/>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000000"/>
              </a:solidFill>
            </a:rPr>
            <a:t>(e)</a:t>
          </a:r>
          <a:endParaRPr lang="en-GB" sz="2000" kern="1200" dirty="0">
            <a:solidFill>
              <a:srgbClr val="000000"/>
            </a:solidFill>
          </a:endParaRPr>
        </a:p>
      </dsp:txBody>
      <dsp:txXfrm rot="-5400000">
        <a:off x="1" y="2379354"/>
        <a:ext cx="418192" cy="179225"/>
      </dsp:txXfrm>
    </dsp:sp>
    <dsp:sp modelId="{C55CAD48-5F0A-4F43-956F-55028C00EBF9}">
      <dsp:nvSpPr>
        <dsp:cNvPr id="0" name=""/>
        <dsp:cNvSpPr/>
      </dsp:nvSpPr>
      <dsp:spPr>
        <a:xfrm rot="5400000">
          <a:off x="4249290" y="-1693538"/>
          <a:ext cx="388321" cy="8050518"/>
        </a:xfrm>
        <a:prstGeom prst="round2Same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smtClean="0">
              <a:solidFill>
                <a:srgbClr val="000000"/>
              </a:solidFill>
            </a:rPr>
            <a:t>Agricultural income </a:t>
          </a:r>
          <a:endParaRPr lang="en-GB" sz="2000" kern="1200" dirty="0">
            <a:solidFill>
              <a:srgbClr val="000000"/>
            </a:solidFill>
          </a:endParaRPr>
        </a:p>
      </dsp:txBody>
      <dsp:txXfrm rot="-5400000">
        <a:off x="418192" y="2156516"/>
        <a:ext cx="8031562" cy="350409"/>
      </dsp:txXfrm>
    </dsp:sp>
    <dsp:sp modelId="{5CDB835B-9D4A-4D53-81E9-B55A00CA5F69}">
      <dsp:nvSpPr>
        <dsp:cNvPr id="0" name=""/>
        <dsp:cNvSpPr/>
      </dsp:nvSpPr>
      <dsp:spPr>
        <a:xfrm rot="5400000">
          <a:off x="-89612" y="2749973"/>
          <a:ext cx="597417" cy="418192"/>
        </a:xfrm>
        <a:prstGeom prst="chevron">
          <a:avLst/>
        </a:prstGeom>
        <a:solidFill>
          <a:srgbClr val="FFC000"/>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000000"/>
              </a:solidFill>
            </a:rPr>
            <a:t>(f)</a:t>
          </a:r>
          <a:endParaRPr lang="en-GB" sz="2000" kern="1200" dirty="0">
            <a:solidFill>
              <a:srgbClr val="000000"/>
            </a:solidFill>
          </a:endParaRPr>
        </a:p>
      </dsp:txBody>
      <dsp:txXfrm rot="-5400000">
        <a:off x="1" y="2869456"/>
        <a:ext cx="418192" cy="179225"/>
      </dsp:txXfrm>
    </dsp:sp>
    <dsp:sp modelId="{1C36A1B5-2D3E-43E8-A3CA-FD4BDC656144}">
      <dsp:nvSpPr>
        <dsp:cNvPr id="0" name=""/>
        <dsp:cNvSpPr/>
      </dsp:nvSpPr>
      <dsp:spPr>
        <a:xfrm rot="5400000">
          <a:off x="4249290" y="-1170737"/>
          <a:ext cx="388321" cy="8050518"/>
        </a:xfrm>
        <a:prstGeom prst="round2Same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solidFill>
                <a:srgbClr val="000000"/>
              </a:solidFill>
            </a:rPr>
            <a:t>an amount deemed to be the income of a person</a:t>
          </a:r>
          <a:endParaRPr lang="en-GB" sz="2000" kern="1200" dirty="0">
            <a:solidFill>
              <a:srgbClr val="000000"/>
            </a:solidFill>
          </a:endParaRPr>
        </a:p>
      </dsp:txBody>
      <dsp:txXfrm rot="-5400000">
        <a:off x="418192" y="2679317"/>
        <a:ext cx="8031562" cy="350409"/>
      </dsp:txXfrm>
    </dsp:sp>
    <dsp:sp modelId="{1479D5AD-0E78-44AB-8CE6-75537E331F30}">
      <dsp:nvSpPr>
        <dsp:cNvPr id="0" name=""/>
        <dsp:cNvSpPr/>
      </dsp:nvSpPr>
      <dsp:spPr>
        <a:xfrm rot="5400000">
          <a:off x="-89612" y="3281476"/>
          <a:ext cx="597417" cy="418192"/>
        </a:xfrm>
        <a:prstGeom prst="chevron">
          <a:avLst/>
        </a:prstGeom>
        <a:solidFill>
          <a:srgbClr val="FFC000"/>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000000"/>
              </a:solidFill>
            </a:rPr>
            <a:t>(g)</a:t>
          </a:r>
          <a:endParaRPr lang="en-GB" sz="2000" kern="1200" dirty="0">
            <a:solidFill>
              <a:srgbClr val="000000"/>
            </a:solidFill>
          </a:endParaRPr>
        </a:p>
      </dsp:txBody>
      <dsp:txXfrm rot="-5400000">
        <a:off x="1" y="3400959"/>
        <a:ext cx="418192" cy="179225"/>
      </dsp:txXfrm>
    </dsp:sp>
    <dsp:sp modelId="{73538B27-7CBE-4095-AF13-FFBC27D01FF0}">
      <dsp:nvSpPr>
        <dsp:cNvPr id="0" name=""/>
        <dsp:cNvSpPr/>
      </dsp:nvSpPr>
      <dsp:spPr>
        <a:xfrm rot="5400000">
          <a:off x="4249290" y="-639235"/>
          <a:ext cx="388321" cy="8050518"/>
        </a:xfrm>
        <a:prstGeom prst="round2Same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solidFill>
                <a:srgbClr val="000000"/>
              </a:solidFill>
            </a:rPr>
            <a:t>Capital gains</a:t>
          </a:r>
          <a:endParaRPr lang="en-GB" sz="2000" kern="1200" dirty="0"/>
        </a:p>
      </dsp:txBody>
      <dsp:txXfrm rot="-5400000">
        <a:off x="418192" y="3210819"/>
        <a:ext cx="8031562" cy="350409"/>
      </dsp:txXfrm>
    </dsp:sp>
    <dsp:sp modelId="{D2165142-B23E-4A53-A9D5-3BE880BAD3C7}">
      <dsp:nvSpPr>
        <dsp:cNvPr id="0" name=""/>
        <dsp:cNvSpPr/>
      </dsp:nvSpPr>
      <dsp:spPr>
        <a:xfrm rot="5400000">
          <a:off x="-89612" y="3812979"/>
          <a:ext cx="597417" cy="418192"/>
        </a:xfrm>
        <a:prstGeom prst="chevron">
          <a:avLst/>
        </a:prstGeom>
        <a:solidFill>
          <a:srgbClr val="FFC000"/>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000000"/>
              </a:solidFill>
            </a:rPr>
            <a:t>(h)</a:t>
          </a:r>
          <a:endParaRPr lang="en-GB" sz="2000" kern="1200" dirty="0">
            <a:solidFill>
              <a:srgbClr val="000000"/>
            </a:solidFill>
          </a:endParaRPr>
        </a:p>
      </dsp:txBody>
      <dsp:txXfrm rot="-5400000">
        <a:off x="1" y="3932462"/>
        <a:ext cx="418192" cy="179225"/>
      </dsp:txXfrm>
    </dsp:sp>
    <dsp:sp modelId="{52E7A0E6-2346-4492-9386-919ACA6D0C34}">
      <dsp:nvSpPr>
        <dsp:cNvPr id="0" name=""/>
        <dsp:cNvSpPr/>
      </dsp:nvSpPr>
      <dsp:spPr>
        <a:xfrm rot="5400000">
          <a:off x="4249290" y="-107732"/>
          <a:ext cx="388321" cy="8050518"/>
        </a:xfrm>
        <a:prstGeom prst="round2Same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smtClean="0">
              <a:solidFill>
                <a:srgbClr val="000000"/>
              </a:solidFill>
            </a:rPr>
            <a:t>Income</a:t>
          </a:r>
          <a:r>
            <a:rPr lang="en-GB" sz="2000" kern="1200" baseline="0" dirty="0" smtClean="0">
              <a:solidFill>
                <a:srgbClr val="000000"/>
              </a:solidFill>
            </a:rPr>
            <a:t> from disposal of immovable property(gain is more than 50%) </a:t>
          </a:r>
          <a:endParaRPr lang="en-GB" sz="2000" kern="1200" dirty="0">
            <a:solidFill>
              <a:srgbClr val="000000"/>
            </a:solidFill>
          </a:endParaRPr>
        </a:p>
      </dsp:txBody>
      <dsp:txXfrm rot="-5400000">
        <a:off x="418192" y="3742322"/>
        <a:ext cx="8031562" cy="350409"/>
      </dsp:txXfrm>
    </dsp:sp>
    <dsp:sp modelId="{3F4283B6-EC9F-4CE8-945F-B0518C5A8D34}">
      <dsp:nvSpPr>
        <dsp:cNvPr id="0" name=""/>
        <dsp:cNvSpPr/>
      </dsp:nvSpPr>
      <dsp:spPr>
        <a:xfrm rot="5400000">
          <a:off x="-89612" y="4344481"/>
          <a:ext cx="597417" cy="418192"/>
        </a:xfrm>
        <a:prstGeom prst="chevron">
          <a:avLst/>
        </a:prstGeom>
        <a:solidFill>
          <a:srgbClr val="FFC000"/>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000000"/>
              </a:solidFill>
            </a:rPr>
            <a:t>(i)</a:t>
          </a:r>
          <a:endParaRPr lang="en-GB" sz="2000" kern="1200" dirty="0">
            <a:solidFill>
              <a:srgbClr val="000000"/>
            </a:solidFill>
          </a:endParaRPr>
        </a:p>
      </dsp:txBody>
      <dsp:txXfrm rot="-5400000">
        <a:off x="1" y="4463964"/>
        <a:ext cx="418192" cy="179225"/>
      </dsp:txXfrm>
    </dsp:sp>
    <dsp:sp modelId="{9C6897F1-4616-46CD-86E9-4E2E9E29A2A0}">
      <dsp:nvSpPr>
        <dsp:cNvPr id="0" name=""/>
        <dsp:cNvSpPr/>
      </dsp:nvSpPr>
      <dsp:spPr>
        <a:xfrm rot="5400000">
          <a:off x="4249290" y="423770"/>
          <a:ext cx="388321" cy="8050518"/>
        </a:xfrm>
        <a:prstGeom prst="round2Same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solidFill>
                <a:srgbClr val="000000"/>
              </a:solidFill>
            </a:rPr>
            <a:t>A natural resource income</a:t>
          </a:r>
          <a:endParaRPr lang="en-GB" sz="2000" kern="1200" dirty="0">
            <a:solidFill>
              <a:srgbClr val="000000"/>
            </a:solidFill>
          </a:endParaRPr>
        </a:p>
      </dsp:txBody>
      <dsp:txXfrm rot="-5400000">
        <a:off x="418192" y="4273824"/>
        <a:ext cx="8031562" cy="35040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94634DD9-FF1D-4E00-B040-DCDD5F6BE56E}" type="datetimeFigureOut">
              <a:rPr lang="en-GB" smtClean="0"/>
              <a:t>04/07/2018</a:t>
            </a:fld>
            <a:endParaRPr lang="en-GB"/>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7A79D8C8-65E6-4518-8908-038785455A50}" type="slidenum">
              <a:rPr lang="en-GB" smtClean="0"/>
              <a:t>‹#›</a:t>
            </a:fld>
            <a:endParaRPr lang="en-GB"/>
          </a:p>
        </p:txBody>
      </p:sp>
    </p:spTree>
    <p:extLst>
      <p:ext uri="{BB962C8B-B14F-4D97-AF65-F5344CB8AC3E}">
        <p14:creationId xmlns:p14="http://schemas.microsoft.com/office/powerpoint/2010/main" val="3808731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5611842-D66C-46F5-90F5-781414E5FABE}" type="datetimeFigureOut">
              <a:rPr lang="en-US"/>
              <a:pPr>
                <a:defRPr/>
              </a:pPr>
              <a:t>7/4/2018</a:t>
            </a:fld>
            <a:endParaRPr lang="en-US"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70C6498E-5C1E-48D7-9315-9E109D0A34A4}" type="slidenum">
              <a:rPr lang="en-US" altLang="en-US"/>
              <a:pPr/>
              <a:t>‹#›</a:t>
            </a:fld>
            <a:endParaRPr lang="en-US" altLang="en-US"/>
          </a:p>
        </p:txBody>
      </p:sp>
    </p:spTree>
    <p:extLst>
      <p:ext uri="{BB962C8B-B14F-4D97-AF65-F5344CB8AC3E}">
        <p14:creationId xmlns:p14="http://schemas.microsoft.com/office/powerpoint/2010/main" val="3861208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B0DC14-DBF6-4C3C-A0FD-9E27C16B77BF}" type="slidenum">
              <a:rPr lang="en-US" altLang="en-US">
                <a:latin typeface="Calibri" panose="020F0502020204030204" pitchFamily="34" charset="0"/>
              </a:rPr>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1815792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2249658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3068464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2250558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2768233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3806639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15</a:t>
            </a:fld>
            <a:endParaRPr lang="en-US" altLang="en-US">
              <a:latin typeface="Calibri" panose="020F0502020204030204" pitchFamily="34" charset="0"/>
            </a:endParaRPr>
          </a:p>
        </p:txBody>
      </p:sp>
    </p:spTree>
    <p:extLst>
      <p:ext uri="{BB962C8B-B14F-4D97-AF65-F5344CB8AC3E}">
        <p14:creationId xmlns:p14="http://schemas.microsoft.com/office/powerpoint/2010/main" val="42389853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16</a:t>
            </a:fld>
            <a:endParaRPr lang="en-US" altLang="en-US">
              <a:latin typeface="Calibri" panose="020F0502020204030204" pitchFamily="34" charset="0"/>
            </a:endParaRPr>
          </a:p>
        </p:txBody>
      </p:sp>
    </p:spTree>
    <p:extLst>
      <p:ext uri="{BB962C8B-B14F-4D97-AF65-F5344CB8AC3E}">
        <p14:creationId xmlns:p14="http://schemas.microsoft.com/office/powerpoint/2010/main" val="3791594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2363554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24928348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19</a:t>
            </a:fld>
            <a:endParaRPr lang="en-US" altLang="en-US">
              <a:latin typeface="Calibri" panose="020F0502020204030204" pitchFamily="34" charset="0"/>
            </a:endParaRPr>
          </a:p>
        </p:txBody>
      </p:sp>
    </p:spTree>
    <p:extLst>
      <p:ext uri="{BB962C8B-B14F-4D97-AF65-F5344CB8AC3E}">
        <p14:creationId xmlns:p14="http://schemas.microsoft.com/office/powerpoint/2010/main" val="2526812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8814969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20</a:t>
            </a:fld>
            <a:endParaRPr lang="en-US" altLang="en-US">
              <a:latin typeface="Calibri" panose="020F0502020204030204" pitchFamily="34" charset="0"/>
            </a:endParaRPr>
          </a:p>
        </p:txBody>
      </p:sp>
    </p:spTree>
    <p:extLst>
      <p:ext uri="{BB962C8B-B14F-4D97-AF65-F5344CB8AC3E}">
        <p14:creationId xmlns:p14="http://schemas.microsoft.com/office/powerpoint/2010/main" val="41704928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21</a:t>
            </a:fld>
            <a:endParaRPr lang="en-US" altLang="en-US">
              <a:latin typeface="Calibri" panose="020F0502020204030204" pitchFamily="34" charset="0"/>
            </a:endParaRPr>
          </a:p>
        </p:txBody>
      </p:sp>
    </p:spTree>
    <p:extLst>
      <p:ext uri="{BB962C8B-B14F-4D97-AF65-F5344CB8AC3E}">
        <p14:creationId xmlns:p14="http://schemas.microsoft.com/office/powerpoint/2010/main" val="30872704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22</a:t>
            </a:fld>
            <a:endParaRPr lang="en-US" altLang="en-US">
              <a:latin typeface="Calibri" panose="020F0502020204030204" pitchFamily="34" charset="0"/>
            </a:endParaRPr>
          </a:p>
        </p:txBody>
      </p:sp>
    </p:spTree>
    <p:extLst>
      <p:ext uri="{BB962C8B-B14F-4D97-AF65-F5344CB8AC3E}">
        <p14:creationId xmlns:p14="http://schemas.microsoft.com/office/powerpoint/2010/main" val="14229738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23</a:t>
            </a:fld>
            <a:endParaRPr lang="en-US" altLang="en-US">
              <a:latin typeface="Calibri" panose="020F0502020204030204" pitchFamily="34" charset="0"/>
            </a:endParaRPr>
          </a:p>
        </p:txBody>
      </p:sp>
    </p:spTree>
    <p:extLst>
      <p:ext uri="{BB962C8B-B14F-4D97-AF65-F5344CB8AC3E}">
        <p14:creationId xmlns:p14="http://schemas.microsoft.com/office/powerpoint/2010/main" val="20673772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24</a:t>
            </a:fld>
            <a:endParaRPr lang="en-US" altLang="en-US">
              <a:latin typeface="Calibri" panose="020F0502020204030204" pitchFamily="34" charset="0"/>
            </a:endParaRPr>
          </a:p>
        </p:txBody>
      </p:sp>
    </p:spTree>
    <p:extLst>
      <p:ext uri="{BB962C8B-B14F-4D97-AF65-F5344CB8AC3E}">
        <p14:creationId xmlns:p14="http://schemas.microsoft.com/office/powerpoint/2010/main" val="7801809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25</a:t>
            </a:fld>
            <a:endParaRPr lang="en-US" altLang="en-US">
              <a:latin typeface="Calibri" panose="020F0502020204030204" pitchFamily="34" charset="0"/>
            </a:endParaRPr>
          </a:p>
        </p:txBody>
      </p:sp>
    </p:spTree>
    <p:extLst>
      <p:ext uri="{BB962C8B-B14F-4D97-AF65-F5344CB8AC3E}">
        <p14:creationId xmlns:p14="http://schemas.microsoft.com/office/powerpoint/2010/main" val="34774297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26</a:t>
            </a:fld>
            <a:endParaRPr lang="en-US" altLang="en-US">
              <a:latin typeface="Calibri" panose="020F0502020204030204" pitchFamily="34" charset="0"/>
            </a:endParaRPr>
          </a:p>
        </p:txBody>
      </p:sp>
    </p:spTree>
    <p:extLst>
      <p:ext uri="{BB962C8B-B14F-4D97-AF65-F5344CB8AC3E}">
        <p14:creationId xmlns:p14="http://schemas.microsoft.com/office/powerpoint/2010/main" val="25335441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27</a:t>
            </a:fld>
            <a:endParaRPr lang="en-US" altLang="en-US">
              <a:latin typeface="Calibri" panose="020F0502020204030204" pitchFamily="34" charset="0"/>
            </a:endParaRPr>
          </a:p>
        </p:txBody>
      </p:sp>
    </p:spTree>
    <p:extLst>
      <p:ext uri="{BB962C8B-B14F-4D97-AF65-F5344CB8AC3E}">
        <p14:creationId xmlns:p14="http://schemas.microsoft.com/office/powerpoint/2010/main" val="30722105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28</a:t>
            </a:fld>
            <a:endParaRPr lang="en-US" altLang="en-US">
              <a:latin typeface="Calibri" panose="020F0502020204030204" pitchFamily="34" charset="0"/>
            </a:endParaRPr>
          </a:p>
        </p:txBody>
      </p:sp>
    </p:spTree>
    <p:extLst>
      <p:ext uri="{BB962C8B-B14F-4D97-AF65-F5344CB8AC3E}">
        <p14:creationId xmlns:p14="http://schemas.microsoft.com/office/powerpoint/2010/main" val="11333897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29</a:t>
            </a:fld>
            <a:endParaRPr lang="en-US" altLang="en-US">
              <a:latin typeface="Calibri" panose="020F0502020204030204" pitchFamily="34" charset="0"/>
            </a:endParaRPr>
          </a:p>
        </p:txBody>
      </p:sp>
    </p:spTree>
    <p:extLst>
      <p:ext uri="{BB962C8B-B14F-4D97-AF65-F5344CB8AC3E}">
        <p14:creationId xmlns:p14="http://schemas.microsoft.com/office/powerpoint/2010/main" val="4272240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18121125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30</a:t>
            </a:fld>
            <a:endParaRPr lang="en-US" altLang="en-US">
              <a:latin typeface="Calibri" panose="020F0502020204030204" pitchFamily="34" charset="0"/>
            </a:endParaRPr>
          </a:p>
        </p:txBody>
      </p:sp>
    </p:spTree>
    <p:extLst>
      <p:ext uri="{BB962C8B-B14F-4D97-AF65-F5344CB8AC3E}">
        <p14:creationId xmlns:p14="http://schemas.microsoft.com/office/powerpoint/2010/main" val="29460216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31</a:t>
            </a:fld>
            <a:endParaRPr lang="en-US" altLang="en-US">
              <a:latin typeface="Calibri" panose="020F0502020204030204" pitchFamily="34" charset="0"/>
            </a:endParaRPr>
          </a:p>
        </p:txBody>
      </p:sp>
    </p:spTree>
    <p:extLst>
      <p:ext uri="{BB962C8B-B14F-4D97-AF65-F5344CB8AC3E}">
        <p14:creationId xmlns:p14="http://schemas.microsoft.com/office/powerpoint/2010/main" val="3550458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32</a:t>
            </a:fld>
            <a:endParaRPr lang="en-US" altLang="en-US">
              <a:latin typeface="Calibri" panose="020F0502020204030204" pitchFamily="34" charset="0"/>
            </a:endParaRPr>
          </a:p>
        </p:txBody>
      </p:sp>
    </p:spTree>
    <p:extLst>
      <p:ext uri="{BB962C8B-B14F-4D97-AF65-F5344CB8AC3E}">
        <p14:creationId xmlns:p14="http://schemas.microsoft.com/office/powerpoint/2010/main" val="16694273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33</a:t>
            </a:fld>
            <a:endParaRPr lang="en-US" altLang="en-US">
              <a:latin typeface="Calibri" panose="020F0502020204030204" pitchFamily="34" charset="0"/>
            </a:endParaRPr>
          </a:p>
        </p:txBody>
      </p:sp>
    </p:spTree>
    <p:extLst>
      <p:ext uri="{BB962C8B-B14F-4D97-AF65-F5344CB8AC3E}">
        <p14:creationId xmlns:p14="http://schemas.microsoft.com/office/powerpoint/2010/main" val="7677092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34</a:t>
            </a:fld>
            <a:endParaRPr lang="en-US" altLang="en-US">
              <a:latin typeface="Calibri" panose="020F0502020204030204" pitchFamily="34" charset="0"/>
            </a:endParaRPr>
          </a:p>
        </p:txBody>
      </p:sp>
    </p:spTree>
    <p:extLst>
      <p:ext uri="{BB962C8B-B14F-4D97-AF65-F5344CB8AC3E}">
        <p14:creationId xmlns:p14="http://schemas.microsoft.com/office/powerpoint/2010/main" val="42436780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35</a:t>
            </a:fld>
            <a:endParaRPr lang="en-US" altLang="en-US">
              <a:latin typeface="Calibri" panose="020F0502020204030204" pitchFamily="34" charset="0"/>
            </a:endParaRPr>
          </a:p>
        </p:txBody>
      </p:sp>
    </p:spTree>
    <p:extLst>
      <p:ext uri="{BB962C8B-B14F-4D97-AF65-F5344CB8AC3E}">
        <p14:creationId xmlns:p14="http://schemas.microsoft.com/office/powerpoint/2010/main" val="24245471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36</a:t>
            </a:fld>
            <a:endParaRPr lang="en-US" altLang="en-US">
              <a:latin typeface="Calibri" panose="020F0502020204030204" pitchFamily="34" charset="0"/>
            </a:endParaRPr>
          </a:p>
        </p:txBody>
      </p:sp>
    </p:spTree>
    <p:extLst>
      <p:ext uri="{BB962C8B-B14F-4D97-AF65-F5344CB8AC3E}">
        <p14:creationId xmlns:p14="http://schemas.microsoft.com/office/powerpoint/2010/main" val="10282309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37</a:t>
            </a:fld>
            <a:endParaRPr lang="en-US" altLang="en-US">
              <a:latin typeface="Calibri" panose="020F0502020204030204" pitchFamily="34" charset="0"/>
            </a:endParaRPr>
          </a:p>
        </p:txBody>
      </p:sp>
    </p:spTree>
    <p:extLst>
      <p:ext uri="{BB962C8B-B14F-4D97-AF65-F5344CB8AC3E}">
        <p14:creationId xmlns:p14="http://schemas.microsoft.com/office/powerpoint/2010/main" val="42473992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38</a:t>
            </a:fld>
            <a:endParaRPr lang="en-US" altLang="en-US">
              <a:latin typeface="Calibri" panose="020F0502020204030204" pitchFamily="34" charset="0"/>
            </a:endParaRPr>
          </a:p>
        </p:txBody>
      </p:sp>
    </p:spTree>
    <p:extLst>
      <p:ext uri="{BB962C8B-B14F-4D97-AF65-F5344CB8AC3E}">
        <p14:creationId xmlns:p14="http://schemas.microsoft.com/office/powerpoint/2010/main" val="3106525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39</a:t>
            </a:fld>
            <a:endParaRPr lang="en-US" altLang="en-US">
              <a:latin typeface="Calibri" panose="020F0502020204030204" pitchFamily="34" charset="0"/>
            </a:endParaRPr>
          </a:p>
        </p:txBody>
      </p:sp>
    </p:spTree>
    <p:extLst>
      <p:ext uri="{BB962C8B-B14F-4D97-AF65-F5344CB8AC3E}">
        <p14:creationId xmlns:p14="http://schemas.microsoft.com/office/powerpoint/2010/main" val="231414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37434038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40</a:t>
            </a:fld>
            <a:endParaRPr lang="en-US" altLang="en-US">
              <a:latin typeface="Calibri" panose="020F0502020204030204" pitchFamily="34" charset="0"/>
            </a:endParaRPr>
          </a:p>
        </p:txBody>
      </p:sp>
    </p:spTree>
    <p:extLst>
      <p:ext uri="{BB962C8B-B14F-4D97-AF65-F5344CB8AC3E}">
        <p14:creationId xmlns:p14="http://schemas.microsoft.com/office/powerpoint/2010/main" val="26809251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41</a:t>
            </a:fld>
            <a:endParaRPr lang="en-US" altLang="en-US">
              <a:latin typeface="Calibri" panose="020F0502020204030204" pitchFamily="34" charset="0"/>
            </a:endParaRPr>
          </a:p>
        </p:txBody>
      </p:sp>
    </p:spTree>
    <p:extLst>
      <p:ext uri="{BB962C8B-B14F-4D97-AF65-F5344CB8AC3E}">
        <p14:creationId xmlns:p14="http://schemas.microsoft.com/office/powerpoint/2010/main" val="29967775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42</a:t>
            </a:fld>
            <a:endParaRPr lang="en-US" altLang="en-US">
              <a:latin typeface="Calibri" panose="020F0502020204030204" pitchFamily="34" charset="0"/>
            </a:endParaRPr>
          </a:p>
        </p:txBody>
      </p:sp>
    </p:spTree>
    <p:extLst>
      <p:ext uri="{BB962C8B-B14F-4D97-AF65-F5344CB8AC3E}">
        <p14:creationId xmlns:p14="http://schemas.microsoft.com/office/powerpoint/2010/main" val="17942175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43</a:t>
            </a:fld>
            <a:endParaRPr lang="en-US" altLang="en-US">
              <a:latin typeface="Calibri" panose="020F0502020204030204" pitchFamily="34" charset="0"/>
            </a:endParaRPr>
          </a:p>
        </p:txBody>
      </p:sp>
    </p:spTree>
    <p:extLst>
      <p:ext uri="{BB962C8B-B14F-4D97-AF65-F5344CB8AC3E}">
        <p14:creationId xmlns:p14="http://schemas.microsoft.com/office/powerpoint/2010/main" val="40681516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44</a:t>
            </a:fld>
            <a:endParaRPr lang="en-US" altLang="en-US">
              <a:latin typeface="Calibri" panose="020F0502020204030204" pitchFamily="34" charset="0"/>
            </a:endParaRPr>
          </a:p>
        </p:txBody>
      </p:sp>
    </p:spTree>
    <p:extLst>
      <p:ext uri="{BB962C8B-B14F-4D97-AF65-F5344CB8AC3E}">
        <p14:creationId xmlns:p14="http://schemas.microsoft.com/office/powerpoint/2010/main" val="132218383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45</a:t>
            </a:fld>
            <a:endParaRPr lang="en-US" altLang="en-US">
              <a:latin typeface="Calibri" panose="020F0502020204030204" pitchFamily="34" charset="0"/>
            </a:endParaRPr>
          </a:p>
        </p:txBody>
      </p:sp>
    </p:spTree>
    <p:extLst>
      <p:ext uri="{BB962C8B-B14F-4D97-AF65-F5344CB8AC3E}">
        <p14:creationId xmlns:p14="http://schemas.microsoft.com/office/powerpoint/2010/main" val="4488636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46</a:t>
            </a:fld>
            <a:endParaRPr lang="en-US" altLang="en-US">
              <a:latin typeface="Calibri" panose="020F0502020204030204" pitchFamily="34" charset="0"/>
            </a:endParaRPr>
          </a:p>
        </p:txBody>
      </p:sp>
    </p:spTree>
    <p:extLst>
      <p:ext uri="{BB962C8B-B14F-4D97-AF65-F5344CB8AC3E}">
        <p14:creationId xmlns:p14="http://schemas.microsoft.com/office/powerpoint/2010/main" val="612557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47</a:t>
            </a:fld>
            <a:endParaRPr lang="en-US" altLang="en-US">
              <a:latin typeface="Calibri" panose="020F0502020204030204" pitchFamily="34" charset="0"/>
            </a:endParaRPr>
          </a:p>
        </p:txBody>
      </p:sp>
    </p:spTree>
    <p:extLst>
      <p:ext uri="{BB962C8B-B14F-4D97-AF65-F5344CB8AC3E}">
        <p14:creationId xmlns:p14="http://schemas.microsoft.com/office/powerpoint/2010/main" val="2751960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3767569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3819116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1134877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1492192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A9F10-010C-42BC-92DA-B9202CC57612}" type="slidenum">
              <a:rPr lang="en-US" altLang="en-US">
                <a:latin typeface="Calibri" panose="020F0502020204030204" pitchFamily="34" charset="0"/>
              </a:rPr>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1607800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A78ABE7-31CD-45E4-B6CA-59472BB4C4A4}" type="datetime1">
              <a:rPr lang="en-US"/>
              <a:pPr>
                <a:defRPr/>
              </a:pPr>
              <a:t>7/4/2018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31533F9-51BC-4487-A376-035D6BD97DB9}" type="slidenum">
              <a:rPr lang="en-US" altLang="en-US"/>
              <a:pPr/>
              <a:t>‹#›</a:t>
            </a:fld>
            <a:endParaRPr lang="en-US" altLang="en-US"/>
          </a:p>
        </p:txBody>
      </p:sp>
    </p:spTree>
    <p:extLst>
      <p:ext uri="{BB962C8B-B14F-4D97-AF65-F5344CB8AC3E}">
        <p14:creationId xmlns:p14="http://schemas.microsoft.com/office/powerpoint/2010/main" val="2092956531"/>
      </p:ext>
    </p:extLst>
  </p:cSld>
  <p:clrMapOvr>
    <a:masterClrMapping/>
  </p:clrMapOvr>
  <p:transition>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BDBE9CA-08B4-49FF-B611-39D4A1319A0B}" type="datetime1">
              <a:rPr lang="en-US"/>
              <a:pPr>
                <a:defRPr/>
              </a:pPr>
              <a:t>7/4/2018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F79AFAF-4BEF-4E3C-94C3-872C383D19CF}" type="slidenum">
              <a:rPr lang="en-US" altLang="en-US"/>
              <a:pPr/>
              <a:t>‹#›</a:t>
            </a:fld>
            <a:endParaRPr lang="en-US" altLang="en-US"/>
          </a:p>
        </p:txBody>
      </p:sp>
    </p:spTree>
    <p:extLst>
      <p:ext uri="{BB962C8B-B14F-4D97-AF65-F5344CB8AC3E}">
        <p14:creationId xmlns:p14="http://schemas.microsoft.com/office/powerpoint/2010/main" val="2379163215"/>
      </p:ext>
    </p:extLst>
  </p:cSld>
  <p:clrMapOvr>
    <a:masterClrMapping/>
  </p:clrMapOvr>
  <p:transition>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27033EF-06C8-441B-B7F5-DEDE9A62D2ED}" type="datetime1">
              <a:rPr lang="en-US"/>
              <a:pPr>
                <a:defRPr/>
              </a:pPr>
              <a:t>7/4/2018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1C5A5B3-D229-4575-8CB5-DF0E62EA7D2D}" type="slidenum">
              <a:rPr lang="en-US" altLang="en-US"/>
              <a:pPr/>
              <a:t>‹#›</a:t>
            </a:fld>
            <a:endParaRPr lang="en-US" altLang="en-US"/>
          </a:p>
        </p:txBody>
      </p:sp>
    </p:spTree>
    <p:extLst>
      <p:ext uri="{BB962C8B-B14F-4D97-AF65-F5344CB8AC3E}">
        <p14:creationId xmlns:p14="http://schemas.microsoft.com/office/powerpoint/2010/main" val="48663322"/>
      </p:ext>
    </p:extLst>
  </p:cSld>
  <p:clrMapOvr>
    <a:masterClrMapping/>
  </p:clrMapOvr>
  <p:transition>
    <p:push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105B12C-774E-4A54-AC5D-1BBB5F886DC2}" type="datetime1">
              <a:rPr lang="en-US"/>
              <a:pPr>
                <a:defRPr/>
              </a:pPr>
              <a:t>7/4/2018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A180C7-1DE7-4368-B5B5-CD788DB5F433}" type="slidenum">
              <a:rPr lang="en-US" altLang="en-US"/>
              <a:pPr/>
              <a:t>‹#›</a:t>
            </a:fld>
            <a:endParaRPr lang="en-US" altLang="en-US"/>
          </a:p>
        </p:txBody>
      </p:sp>
    </p:spTree>
    <p:extLst>
      <p:ext uri="{BB962C8B-B14F-4D97-AF65-F5344CB8AC3E}">
        <p14:creationId xmlns:p14="http://schemas.microsoft.com/office/powerpoint/2010/main" val="3436496364"/>
      </p:ext>
    </p:extLst>
  </p:cSld>
  <p:clrMapOvr>
    <a:masterClrMapping/>
  </p:clrMapOvr>
  <p:transition>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9EEB372-391A-45AF-8FBC-895D1DA91134}" type="datetime1">
              <a:rPr lang="en-US"/>
              <a:pPr>
                <a:defRPr/>
              </a:pPr>
              <a:t>7/4/2018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8AA7F22-D662-45B8-A52E-436F7C29DE6F}" type="slidenum">
              <a:rPr lang="en-US" altLang="en-US"/>
              <a:pPr/>
              <a:t>‹#›</a:t>
            </a:fld>
            <a:endParaRPr lang="en-US" altLang="en-US"/>
          </a:p>
        </p:txBody>
      </p:sp>
    </p:spTree>
    <p:extLst>
      <p:ext uri="{BB962C8B-B14F-4D97-AF65-F5344CB8AC3E}">
        <p14:creationId xmlns:p14="http://schemas.microsoft.com/office/powerpoint/2010/main" val="3629447783"/>
      </p:ext>
    </p:extLst>
  </p:cSld>
  <p:clrMapOvr>
    <a:masterClrMapping/>
  </p:clrMapOvr>
  <p:transition>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608F03B-316B-48F2-B1CB-1539A589C4B8}" type="datetime1">
              <a:rPr lang="en-US"/>
              <a:pPr>
                <a:defRPr/>
              </a:pPr>
              <a:t>7/4/2018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35E672A-F2F8-4B4C-9567-7B608CD6852C}" type="slidenum">
              <a:rPr lang="en-US" altLang="en-US"/>
              <a:pPr/>
              <a:t>‹#›</a:t>
            </a:fld>
            <a:endParaRPr lang="en-US" altLang="en-US"/>
          </a:p>
        </p:txBody>
      </p:sp>
    </p:spTree>
    <p:extLst>
      <p:ext uri="{BB962C8B-B14F-4D97-AF65-F5344CB8AC3E}">
        <p14:creationId xmlns:p14="http://schemas.microsoft.com/office/powerpoint/2010/main" val="281443491"/>
      </p:ext>
    </p:extLst>
  </p:cSld>
  <p:clrMapOvr>
    <a:masterClrMapping/>
  </p:clrMapOvr>
  <p:transition>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7BB86D0-2379-48B7-93A7-9A026DFEBF41}" type="datetime1">
              <a:rPr lang="en-US"/>
              <a:pPr>
                <a:defRPr/>
              </a:pPr>
              <a:t>7/4/2018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92AAE09-901F-46E9-99A8-7A9B70B15ED2}" type="slidenum">
              <a:rPr lang="en-US" altLang="en-US"/>
              <a:pPr/>
              <a:t>‹#›</a:t>
            </a:fld>
            <a:endParaRPr lang="en-US" altLang="en-US"/>
          </a:p>
        </p:txBody>
      </p:sp>
    </p:spTree>
    <p:extLst>
      <p:ext uri="{BB962C8B-B14F-4D97-AF65-F5344CB8AC3E}">
        <p14:creationId xmlns:p14="http://schemas.microsoft.com/office/powerpoint/2010/main" val="4285378566"/>
      </p:ext>
    </p:extLst>
  </p:cSld>
  <p:clrMapOvr>
    <a:masterClrMapping/>
  </p:clrMapOvr>
  <p:transition>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8CAE5E0-ABFB-44E2-A668-D105CE4B8936}" type="datetime1">
              <a:rPr lang="en-US"/>
              <a:pPr>
                <a:defRPr/>
              </a:pPr>
              <a:t>7/4/2018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617C36E-5570-467C-9B43-492818EEA428}" type="slidenum">
              <a:rPr lang="en-US" altLang="en-US"/>
              <a:pPr/>
              <a:t>‹#›</a:t>
            </a:fld>
            <a:endParaRPr lang="en-US" altLang="en-US"/>
          </a:p>
        </p:txBody>
      </p:sp>
    </p:spTree>
    <p:extLst>
      <p:ext uri="{BB962C8B-B14F-4D97-AF65-F5344CB8AC3E}">
        <p14:creationId xmlns:p14="http://schemas.microsoft.com/office/powerpoint/2010/main" val="2445537619"/>
      </p:ext>
    </p:extLst>
  </p:cSld>
  <p:clrMapOvr>
    <a:masterClrMapping/>
  </p:clrMapOvr>
  <p:transition>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A65B1F4-3B55-46B3-B1FD-30976A695286}" type="datetime1">
              <a:rPr lang="en-US"/>
              <a:pPr>
                <a:defRPr/>
              </a:pPr>
              <a:t>7/4/2018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8189880-53DD-4401-BF4A-BD59C16D9F8F}" type="slidenum">
              <a:rPr lang="en-US" altLang="en-US"/>
              <a:pPr/>
              <a:t>‹#›</a:t>
            </a:fld>
            <a:endParaRPr lang="en-US" altLang="en-US"/>
          </a:p>
        </p:txBody>
      </p:sp>
    </p:spTree>
    <p:extLst>
      <p:ext uri="{BB962C8B-B14F-4D97-AF65-F5344CB8AC3E}">
        <p14:creationId xmlns:p14="http://schemas.microsoft.com/office/powerpoint/2010/main" val="3204153077"/>
      </p:ext>
    </p:extLst>
  </p:cSld>
  <p:clrMapOvr>
    <a:masterClrMapping/>
  </p:clrMapOvr>
  <p:transition>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81DF2B-FE4B-4AE5-8788-8281516DCCD4}" type="datetime1">
              <a:rPr lang="en-US"/>
              <a:pPr>
                <a:defRPr/>
              </a:pPr>
              <a:t>7/4/2018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35F1D95-D91B-4D6A-8661-DB7DD153589F}" type="slidenum">
              <a:rPr lang="en-US" altLang="en-US"/>
              <a:pPr/>
              <a:t>‹#›</a:t>
            </a:fld>
            <a:endParaRPr lang="en-US" altLang="en-US"/>
          </a:p>
        </p:txBody>
      </p:sp>
    </p:spTree>
    <p:extLst>
      <p:ext uri="{BB962C8B-B14F-4D97-AF65-F5344CB8AC3E}">
        <p14:creationId xmlns:p14="http://schemas.microsoft.com/office/powerpoint/2010/main" val="2379164949"/>
      </p:ext>
    </p:extLst>
  </p:cSld>
  <p:clrMapOvr>
    <a:masterClrMapping/>
  </p:clrMapOvr>
  <p:transition>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D8976A3-8C87-41DB-9455-A7A2A1B92637}" type="datetime1">
              <a:rPr lang="en-US"/>
              <a:pPr>
                <a:defRPr/>
              </a:pPr>
              <a:t>7/4/2018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51192BF-661C-4847-A932-974416AB8D36}" type="slidenum">
              <a:rPr lang="en-US" altLang="en-US"/>
              <a:pPr/>
              <a:t>‹#›</a:t>
            </a:fld>
            <a:endParaRPr lang="en-US" altLang="en-US"/>
          </a:p>
        </p:txBody>
      </p:sp>
    </p:spTree>
    <p:extLst>
      <p:ext uri="{BB962C8B-B14F-4D97-AF65-F5344CB8AC3E}">
        <p14:creationId xmlns:p14="http://schemas.microsoft.com/office/powerpoint/2010/main" val="157131994"/>
      </p:ext>
    </p:extLst>
  </p:cSld>
  <p:clrMapOvr>
    <a:masterClrMapping/>
  </p:clrMapOvr>
  <p:transition>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DAA7B8E2-3857-4F30-A3C2-3BA21E04904B}" type="datetime1">
              <a:rPr lang="en-US"/>
              <a:pPr>
                <a:defRPr/>
              </a:pPr>
              <a:t>7/4/2018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8E80E0D7-5396-46B3-932B-BA57BB25FBD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sh dir="d"/>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35.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png"/><Relationship Id="rId7" Type="http://schemas.openxmlformats.org/officeDocument/2006/relationships/diagramColors" Target="../diagrams/colors6.xml"/><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36.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png"/><Relationship Id="rId7" Type="http://schemas.openxmlformats.org/officeDocument/2006/relationships/diagramColors" Target="../diagrams/colors7.xm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37.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2.png"/><Relationship Id="rId7" Type="http://schemas.openxmlformats.org/officeDocument/2006/relationships/diagramColors" Target="../diagrams/colors8.xm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38.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2.png"/><Relationship Id="rId7" Type="http://schemas.openxmlformats.org/officeDocument/2006/relationships/diagramColors" Target="../diagrams/colors9.xml"/><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39.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2.png"/><Relationship Id="rId7" Type="http://schemas.openxmlformats.org/officeDocument/2006/relationships/diagramColors" Target="../diagrams/colors10.xml"/><Relationship Id="rId2" Type="http://schemas.openxmlformats.org/officeDocument/2006/relationships/notesSlide" Target="../notesSlides/notesSlide39.xml"/><Relationship Id="rId1" Type="http://schemas.openxmlformats.org/officeDocument/2006/relationships/slideLayout" Target="../slideLayouts/slideLayout1.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2.png"/><Relationship Id="rId7" Type="http://schemas.openxmlformats.org/officeDocument/2006/relationships/diagramColors" Target="../diagrams/colors11.xml"/><Relationship Id="rId2" Type="http://schemas.openxmlformats.org/officeDocument/2006/relationships/notesSlide" Target="../notesSlides/notesSlide40.xml"/><Relationship Id="rId1" Type="http://schemas.openxmlformats.org/officeDocument/2006/relationships/slideLayout" Target="../slideLayouts/slideLayout1.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41.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2.png"/><Relationship Id="rId7" Type="http://schemas.openxmlformats.org/officeDocument/2006/relationships/diagramColors" Target="../diagrams/colors12.xml"/><Relationship Id="rId2" Type="http://schemas.openxmlformats.org/officeDocument/2006/relationships/notesSlide" Target="../notesSlides/notesSlide41.xml"/><Relationship Id="rId1" Type="http://schemas.openxmlformats.org/officeDocument/2006/relationships/slideLayout" Target="../slideLayouts/slideLayout1.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42.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2.png"/><Relationship Id="rId7" Type="http://schemas.openxmlformats.org/officeDocument/2006/relationships/diagramColors" Target="../diagrams/colors13.xml"/><Relationship Id="rId2" Type="http://schemas.openxmlformats.org/officeDocument/2006/relationships/notesSlide" Target="../notesSlides/notesSlide42.xml"/><Relationship Id="rId1" Type="http://schemas.openxmlformats.org/officeDocument/2006/relationships/slideLayout" Target="../slideLayouts/slideLayout1.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43.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2.png"/><Relationship Id="rId7" Type="http://schemas.openxmlformats.org/officeDocument/2006/relationships/diagramColors" Target="../diagrams/colors14.xml"/><Relationship Id="rId2" Type="http://schemas.openxmlformats.org/officeDocument/2006/relationships/notesSlide" Target="../notesSlides/notesSlide43.xml"/><Relationship Id="rId1" Type="http://schemas.openxmlformats.org/officeDocument/2006/relationships/slideLayout" Target="../slideLayouts/slideLayout1.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2.png"/><Relationship Id="rId7" Type="http://schemas.openxmlformats.org/officeDocument/2006/relationships/diagramColors" Target="../diagrams/colors15.xml"/><Relationship Id="rId2" Type="http://schemas.openxmlformats.org/officeDocument/2006/relationships/notesSlide" Target="../notesSlides/notesSlide45.xml"/><Relationship Id="rId1" Type="http://schemas.openxmlformats.org/officeDocument/2006/relationships/slideLayout" Target="../slideLayouts/slideLayout1.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hyperlink" Target="mailto:robert.riitho@ke.ey.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5334000"/>
          </a:xfrm>
          <a:prstGeom prst="rect">
            <a:avLst/>
          </a:prstGeom>
          <a:solidFill>
            <a:srgbClr val="080808"/>
          </a:solidFill>
        </p:spPr>
        <p:style>
          <a:lnRef idx="1">
            <a:schemeClr val="dk1"/>
          </a:lnRef>
          <a:fillRef idx="3">
            <a:schemeClr val="dk1"/>
          </a:fillRef>
          <a:effectRef idx="2">
            <a:schemeClr val="dk1"/>
          </a:effectRef>
          <a:fontRef idx="minor">
            <a:schemeClr val="lt1"/>
          </a:fontRef>
        </p:style>
        <p:txBody>
          <a:bodyPr anchor="ctr">
            <a:normAutofit fontScale="92500" lnSpcReduction="20000"/>
          </a:bodyPr>
          <a:lstStyle/>
          <a:p>
            <a:pPr algn="ctr" eaLnBrk="1" fontAlgn="auto" hangingPunct="1">
              <a:spcAft>
                <a:spcPts val="0"/>
              </a:spcAft>
              <a:defRPr/>
            </a:pPr>
            <a:endParaRPr lang="en-GB" sz="4000" dirty="0">
              <a:solidFill>
                <a:srgbClr val="CC9900"/>
              </a:solidFill>
              <a:latin typeface="Goudy Old Style" panose="02020502050305020303" pitchFamily="18" charset="0"/>
            </a:endParaRPr>
          </a:p>
          <a:p>
            <a:pPr algn="ctr" eaLnBrk="1" fontAlgn="auto" hangingPunct="1">
              <a:spcAft>
                <a:spcPts val="0"/>
              </a:spcAft>
              <a:defRPr/>
            </a:pPr>
            <a:endParaRPr lang="en-GB" sz="4000" dirty="0">
              <a:solidFill>
                <a:srgbClr val="CC9900"/>
              </a:solidFill>
              <a:latin typeface="Goudy Old Style" panose="02020502050305020303" pitchFamily="18" charset="0"/>
            </a:endParaRPr>
          </a:p>
          <a:p>
            <a:pPr algn="ctr" eaLnBrk="1" fontAlgn="auto" hangingPunct="1">
              <a:spcAft>
                <a:spcPts val="0"/>
              </a:spcAft>
              <a:defRPr/>
            </a:pPr>
            <a:endParaRPr lang="en-GB" sz="4000" dirty="0">
              <a:solidFill>
                <a:srgbClr val="CC9900"/>
              </a:solidFill>
              <a:latin typeface="Goudy Old Style" panose="02020502050305020303" pitchFamily="18" charset="0"/>
            </a:endParaRPr>
          </a:p>
          <a:p>
            <a:pPr algn="ctr" eaLnBrk="1" fontAlgn="auto" hangingPunct="1">
              <a:spcAft>
                <a:spcPts val="0"/>
              </a:spcAft>
              <a:defRPr/>
            </a:pPr>
            <a:endParaRPr lang="en-GB" sz="4000" dirty="0">
              <a:solidFill>
                <a:srgbClr val="CC9900"/>
              </a:solidFill>
              <a:latin typeface="Goudy Old Style" panose="02020502050305020303" pitchFamily="18" charset="0"/>
            </a:endParaRPr>
          </a:p>
          <a:p>
            <a:pPr algn="ctr" eaLnBrk="1" fontAlgn="auto" hangingPunct="1">
              <a:spcAft>
                <a:spcPts val="0"/>
              </a:spcAft>
              <a:defRPr/>
            </a:pPr>
            <a:endParaRPr lang="en-GB" sz="4000" b="1" dirty="0">
              <a:solidFill>
                <a:srgbClr val="CC9900"/>
              </a:solidFill>
              <a:latin typeface="Goudy Old Style" panose="02020502050305020303" pitchFamily="18" charset="0"/>
            </a:endParaRPr>
          </a:p>
          <a:p>
            <a:pPr algn="ctr" eaLnBrk="1" fontAlgn="auto" hangingPunct="1">
              <a:spcAft>
                <a:spcPts val="0"/>
              </a:spcAft>
              <a:defRPr/>
            </a:pPr>
            <a:endParaRPr lang="en-GB" sz="4000" dirty="0">
              <a:solidFill>
                <a:srgbClr val="CC9900"/>
              </a:solidFill>
              <a:latin typeface="Goudy Old Style" panose="02020502050305020303" pitchFamily="18" charset="0"/>
            </a:endParaRPr>
          </a:p>
          <a:p>
            <a:pPr algn="ctr" eaLnBrk="1" fontAlgn="auto" hangingPunct="1">
              <a:spcAft>
                <a:spcPts val="0"/>
              </a:spcAft>
              <a:defRPr/>
            </a:pPr>
            <a:r>
              <a:rPr lang="en-GB" sz="4000" b="1" dirty="0">
                <a:solidFill>
                  <a:srgbClr val="CC9900"/>
                </a:solidFill>
                <a:latin typeface="Goudy Old Style" panose="02020502050305020303" pitchFamily="18" charset="0"/>
              </a:rPr>
              <a:t>Presentation by</a:t>
            </a:r>
            <a:r>
              <a:rPr lang="en-GB" sz="4000" b="1" dirty="0" smtClean="0">
                <a:solidFill>
                  <a:srgbClr val="CC9900"/>
                </a:solidFill>
                <a:latin typeface="Goudy Old Style" panose="02020502050305020303" pitchFamily="18" charset="0"/>
              </a:rPr>
              <a:t>: CPA Robert Riitho</a:t>
            </a:r>
            <a:endParaRPr lang="en-GB" sz="4000" b="1" dirty="0">
              <a:solidFill>
                <a:srgbClr val="CC9900"/>
              </a:solidFill>
              <a:latin typeface="Goudy Old Style" panose="02020502050305020303" pitchFamily="18" charset="0"/>
            </a:endParaRPr>
          </a:p>
          <a:p>
            <a:pPr algn="ctr" eaLnBrk="1" fontAlgn="auto" hangingPunct="1">
              <a:spcAft>
                <a:spcPts val="0"/>
              </a:spcAft>
              <a:defRPr/>
            </a:pPr>
            <a:endParaRPr lang="en-GB" sz="4400" b="1" dirty="0">
              <a:solidFill>
                <a:srgbClr val="CC9900"/>
              </a:solidFill>
              <a:latin typeface="Goudy Old Style" panose="02020502050305020303" pitchFamily="18" charset="0"/>
            </a:endParaRPr>
          </a:p>
          <a:p>
            <a:pPr algn="ctr" eaLnBrk="1" fontAlgn="auto" hangingPunct="1">
              <a:spcAft>
                <a:spcPts val="0"/>
              </a:spcAft>
              <a:defRPr/>
            </a:pPr>
            <a:endParaRPr lang="en-GB" sz="4400" b="1" dirty="0">
              <a:solidFill>
                <a:srgbClr val="CC9900"/>
              </a:solidFill>
              <a:latin typeface="Goudy Old Style" panose="02020502050305020303" pitchFamily="18" charset="0"/>
            </a:endParaRPr>
          </a:p>
          <a:p>
            <a:pPr algn="ctr" eaLnBrk="1" fontAlgn="auto" hangingPunct="1">
              <a:spcAft>
                <a:spcPts val="0"/>
              </a:spcAft>
              <a:defRPr/>
            </a:pPr>
            <a:r>
              <a:rPr lang="en-GB" sz="4000" b="1" dirty="0" smtClean="0">
                <a:solidFill>
                  <a:srgbClr val="CC9900"/>
                </a:solidFill>
                <a:latin typeface="Goudy Old Style" panose="02020502050305020303" pitchFamily="18" charset="0"/>
              </a:rPr>
              <a:t>ICPAK Cooperative Societies Seminar</a:t>
            </a:r>
            <a:endParaRPr lang="en-GB" sz="4000" b="1" dirty="0">
              <a:solidFill>
                <a:srgbClr val="CC9900"/>
              </a:solidFill>
              <a:latin typeface="Goudy Old Style" panose="02020502050305020303" pitchFamily="18" charset="0"/>
            </a:endParaRPr>
          </a:p>
          <a:p>
            <a:pPr algn="ctr" eaLnBrk="1" fontAlgn="auto" hangingPunct="1">
              <a:spcAft>
                <a:spcPts val="0"/>
              </a:spcAft>
              <a:defRPr/>
            </a:pPr>
            <a:r>
              <a:rPr lang="en-GB" sz="4000" b="1" dirty="0" err="1" smtClean="0">
                <a:solidFill>
                  <a:srgbClr val="CC9900"/>
                </a:solidFill>
                <a:latin typeface="Goudy Old Style" panose="02020502050305020303" pitchFamily="18" charset="0"/>
              </a:rPr>
              <a:t>Nakuru</a:t>
            </a:r>
            <a:r>
              <a:rPr lang="en-GB" sz="4000" b="1" dirty="0" smtClean="0">
                <a:solidFill>
                  <a:srgbClr val="CC9900"/>
                </a:solidFill>
                <a:latin typeface="Goudy Old Style" panose="02020502050305020303" pitchFamily="18" charset="0"/>
              </a:rPr>
              <a:t>  4</a:t>
            </a:r>
            <a:r>
              <a:rPr lang="en-GB" sz="4000" b="1" baseline="30000" dirty="0" smtClean="0">
                <a:solidFill>
                  <a:srgbClr val="CC9900"/>
                </a:solidFill>
                <a:latin typeface="Goudy Old Style" panose="02020502050305020303" pitchFamily="18" charset="0"/>
              </a:rPr>
              <a:t>th</a:t>
            </a:r>
            <a:r>
              <a:rPr lang="en-GB" sz="4000" b="1" dirty="0" smtClean="0">
                <a:solidFill>
                  <a:srgbClr val="CC9900"/>
                </a:solidFill>
                <a:latin typeface="Goudy Old Style" panose="02020502050305020303" pitchFamily="18" charset="0"/>
              </a:rPr>
              <a:t> July 2018</a:t>
            </a:r>
            <a:endParaRPr lang="en-GB" sz="4000" b="1" dirty="0">
              <a:solidFill>
                <a:srgbClr val="CC9900"/>
              </a:solidFill>
              <a:latin typeface="Goudy Old Style" panose="02020502050305020303" pitchFamily="18" charset="0"/>
            </a:endParaRPr>
          </a:p>
        </p:txBody>
      </p:sp>
      <p:sp>
        <p:nvSpPr>
          <p:cNvPr id="8" name="Rectangle 7"/>
          <p:cNvSpPr/>
          <p:nvPr/>
        </p:nvSpPr>
        <p:spPr>
          <a:xfrm>
            <a:off x="0" y="5334000"/>
            <a:ext cx="9144000" cy="1524000"/>
          </a:xfrm>
          <a:prstGeom prst="rect">
            <a:avLst/>
          </a:prstGeom>
          <a:solidFill>
            <a:srgbClr val="C894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5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0"/>
            <a:ext cx="18303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Taxation of Primary Cooperatives</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5595378"/>
          </a:xfrm>
          <a:prstGeom prst="rect">
            <a:avLst/>
          </a:prstGeom>
        </p:spPr>
        <p:txBody>
          <a:bodyPr wrap="square">
            <a:spAutoFit/>
          </a:bodyPr>
          <a:lstStyle/>
          <a:p>
            <a:pPr marL="342900" indent="-342900" algn="just">
              <a:buFont typeface="Wingdings" panose="05000000000000000000" pitchFamily="2" charset="2"/>
              <a:buChar char="q"/>
            </a:pPr>
            <a:r>
              <a:rPr lang="en-GB" sz="2400" dirty="0" smtClean="0"/>
              <a:t>These are co-op societies whose members are individuals.  Many of the farmers co-op societies fall under this category. </a:t>
            </a:r>
          </a:p>
          <a:p>
            <a:pPr algn="just"/>
            <a:endParaRPr lang="en-GB" sz="2400" dirty="0" smtClean="0"/>
          </a:p>
          <a:p>
            <a:pPr marL="342900" indent="-342900" algn="just">
              <a:buFont typeface="Wingdings" panose="05000000000000000000" pitchFamily="2" charset="2"/>
              <a:buChar char="q"/>
            </a:pPr>
            <a:r>
              <a:rPr lang="en-GB" sz="2400" dirty="0" smtClean="0"/>
              <a:t>Section 19A (3) states </a:t>
            </a:r>
          </a:p>
          <a:p>
            <a:pPr marL="357188" indent="0" algn="just">
              <a:buNone/>
            </a:pPr>
            <a:r>
              <a:rPr lang="en-GB" sz="2400" dirty="0" smtClean="0"/>
              <a:t>“In the case of every designated primary society the income on which tax should be charged shall be its total income for the year of income, </a:t>
            </a:r>
            <a:r>
              <a:rPr lang="en-GB" sz="2400" dirty="0"/>
              <a:t>deducting there from an amount equal to the aggregate of bonuses and dividends declared for that year and distributed by it to its members in money or an order to pay money.”</a:t>
            </a:r>
          </a:p>
          <a:p>
            <a:pPr defTabSz="785813">
              <a:lnSpc>
                <a:spcPct val="150000"/>
              </a:lnSpc>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spTree>
    <p:extLst>
      <p:ext uri="{BB962C8B-B14F-4D97-AF65-F5344CB8AC3E}">
        <p14:creationId xmlns:p14="http://schemas.microsoft.com/office/powerpoint/2010/main" val="3749210920"/>
      </p:ext>
    </p:extLst>
  </p:cSld>
  <p:clrMapOvr>
    <a:masterClrMapping/>
  </p:clrMapOvr>
  <p:transition>
    <p:push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Taxation of Primary Cooperatives</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1274195"/>
          </a:xfrm>
          <a:prstGeom prst="rect">
            <a:avLst/>
          </a:prstGeom>
        </p:spPr>
        <p:txBody>
          <a:bodyPr wrap="square">
            <a:spAutoFit/>
          </a:bodyPr>
          <a:lstStyle/>
          <a:p>
            <a:pPr algn="just"/>
            <a:endParaRPr lang="en-GB" sz="2400" dirty="0" smtClean="0"/>
          </a:p>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8" name="Table 7"/>
          <p:cNvGraphicFramePr>
            <a:graphicFrameLocks noGrp="1"/>
          </p:cNvGraphicFramePr>
          <p:nvPr>
            <p:extLst>
              <p:ext uri="{D42A27DB-BD31-4B8C-83A1-F6EECF244321}">
                <p14:modId xmlns:p14="http://schemas.microsoft.com/office/powerpoint/2010/main" val="296242438"/>
              </p:ext>
            </p:extLst>
          </p:nvPr>
        </p:nvGraphicFramePr>
        <p:xfrm>
          <a:off x="304801" y="1625283"/>
          <a:ext cx="7953374" cy="2225040"/>
        </p:xfrm>
        <a:graphic>
          <a:graphicData uri="http://schemas.openxmlformats.org/drawingml/2006/table">
            <a:tbl>
              <a:tblPr firstRow="1" bandRow="1">
                <a:tableStyleId>{21E4AEA4-8DFA-4A89-87EB-49C32662AFE0}</a:tableStyleId>
              </a:tblPr>
              <a:tblGrid>
                <a:gridCol w="6623670"/>
                <a:gridCol w="1329704"/>
              </a:tblGrid>
              <a:tr h="370840">
                <a:tc>
                  <a:txBody>
                    <a:bodyPr/>
                    <a:lstStyle/>
                    <a:p>
                      <a:r>
                        <a:rPr lang="en-GB" kern="1200" dirty="0" smtClean="0">
                          <a:solidFill>
                            <a:schemeClr val="tx1"/>
                          </a:solidFill>
                          <a:latin typeface="Arial" panose="020B0604020202020204" pitchFamily="34" charset="0"/>
                          <a:ea typeface="+mn-ea"/>
                          <a:cs typeface="Arial" panose="020B0604020202020204" pitchFamily="34" charset="0"/>
                        </a:rPr>
                        <a:t>Details</a:t>
                      </a:r>
                      <a:endParaRPr lang="en-GB"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r>
                        <a:rPr lang="en-GB" kern="1200" dirty="0" err="1" smtClean="0">
                          <a:solidFill>
                            <a:schemeClr val="tx1"/>
                          </a:solidFill>
                          <a:latin typeface="Arial" panose="020B0604020202020204" pitchFamily="34" charset="0"/>
                          <a:ea typeface="+mn-ea"/>
                          <a:cs typeface="Arial" panose="020B0604020202020204" pitchFamily="34" charset="0"/>
                        </a:rPr>
                        <a:t>KShs</a:t>
                      </a:r>
                      <a:r>
                        <a:rPr lang="en-GB" kern="1200" dirty="0" smtClean="0">
                          <a:solidFill>
                            <a:schemeClr val="tx1"/>
                          </a:solidFill>
                          <a:latin typeface="Arial" panose="020B0604020202020204" pitchFamily="34" charset="0"/>
                          <a:ea typeface="+mn-ea"/>
                          <a:cs typeface="Arial" panose="020B0604020202020204" pitchFamily="34" charset="0"/>
                        </a:rPr>
                        <a:t>.</a:t>
                      </a:r>
                      <a:endParaRPr lang="en-GB" kern="1200" dirty="0">
                        <a:solidFill>
                          <a:schemeClr val="tx1"/>
                        </a:solidFill>
                        <a:latin typeface="Arial" panose="020B0604020202020204" pitchFamily="34" charset="0"/>
                        <a:ea typeface="+mn-ea"/>
                        <a:cs typeface="Arial" panose="020B0604020202020204" pitchFamily="34" charset="0"/>
                      </a:endParaRPr>
                    </a:p>
                  </a:txBody>
                  <a:tcPr/>
                </a:tc>
              </a:tr>
              <a:tr h="370840">
                <a:tc>
                  <a:txBody>
                    <a:bodyPr/>
                    <a:lstStyle/>
                    <a:p>
                      <a:r>
                        <a:rPr lang="en-GB" kern="1200" dirty="0" smtClean="0">
                          <a:solidFill>
                            <a:schemeClr val="tx1"/>
                          </a:solidFill>
                          <a:latin typeface="Arial" panose="020B0604020202020204" pitchFamily="34" charset="0"/>
                          <a:ea typeface="+mn-ea"/>
                          <a:cs typeface="Arial" panose="020B0604020202020204" pitchFamily="34" charset="0"/>
                        </a:rPr>
                        <a:t>Total Income</a:t>
                      </a:r>
                      <a:endParaRPr lang="en-GB"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r>
                        <a:rPr lang="en-GB" kern="1200" dirty="0" smtClean="0">
                          <a:solidFill>
                            <a:schemeClr val="tx1"/>
                          </a:solidFill>
                          <a:latin typeface="Arial" panose="020B0604020202020204" pitchFamily="34" charset="0"/>
                          <a:ea typeface="+mn-ea"/>
                          <a:cs typeface="Arial" panose="020B0604020202020204" pitchFamily="34" charset="0"/>
                        </a:rPr>
                        <a:t>xxx</a:t>
                      </a:r>
                      <a:endParaRPr lang="en-GB" kern="1200" dirty="0">
                        <a:solidFill>
                          <a:schemeClr val="tx1"/>
                        </a:solidFill>
                        <a:latin typeface="Arial" panose="020B0604020202020204" pitchFamily="34" charset="0"/>
                        <a:ea typeface="+mn-ea"/>
                        <a:cs typeface="Arial" panose="020B0604020202020204" pitchFamily="34" charset="0"/>
                      </a:endParaRPr>
                    </a:p>
                  </a:txBody>
                  <a:tcPr/>
                </a:tc>
              </a:tr>
              <a:tr h="370840">
                <a:tc>
                  <a:txBody>
                    <a:bodyPr/>
                    <a:lstStyle/>
                    <a:p>
                      <a:r>
                        <a:rPr lang="en-GB" kern="1200" dirty="0" smtClean="0">
                          <a:solidFill>
                            <a:schemeClr val="tx1"/>
                          </a:solidFill>
                          <a:latin typeface="Arial" panose="020B0604020202020204" pitchFamily="34" charset="0"/>
                          <a:ea typeface="+mn-ea"/>
                          <a:cs typeface="Arial" panose="020B0604020202020204" pitchFamily="34" charset="0"/>
                        </a:rPr>
                        <a:t>Less: Dividends and bonuses</a:t>
                      </a:r>
                      <a:endParaRPr lang="en-GB"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r>
                        <a:rPr lang="en-GB" kern="1200" dirty="0" smtClean="0">
                          <a:solidFill>
                            <a:schemeClr val="tx1"/>
                          </a:solidFill>
                          <a:latin typeface="Arial" panose="020B0604020202020204" pitchFamily="34" charset="0"/>
                          <a:ea typeface="+mn-ea"/>
                          <a:cs typeface="Arial" panose="020B0604020202020204" pitchFamily="34" charset="0"/>
                        </a:rPr>
                        <a:t>(xxx)</a:t>
                      </a:r>
                      <a:endParaRPr lang="en-GB" kern="1200" dirty="0">
                        <a:solidFill>
                          <a:schemeClr val="tx1"/>
                        </a:solidFill>
                        <a:latin typeface="Arial" panose="020B0604020202020204" pitchFamily="34" charset="0"/>
                        <a:ea typeface="+mn-ea"/>
                        <a:cs typeface="Arial" panose="020B0604020202020204" pitchFamily="34" charset="0"/>
                      </a:endParaRPr>
                    </a:p>
                  </a:txBody>
                  <a:tcPr/>
                </a:tc>
              </a:tr>
              <a:tr h="370840">
                <a:tc>
                  <a:txBody>
                    <a:bodyPr/>
                    <a:lstStyle/>
                    <a:p>
                      <a:r>
                        <a:rPr lang="en-GB" kern="1200" dirty="0" smtClean="0">
                          <a:solidFill>
                            <a:schemeClr val="tx1"/>
                          </a:solidFill>
                          <a:latin typeface="Arial" panose="020B0604020202020204" pitchFamily="34" charset="0"/>
                          <a:ea typeface="+mn-ea"/>
                          <a:cs typeface="Arial" panose="020B0604020202020204" pitchFamily="34" charset="0"/>
                        </a:rPr>
                        <a:t>Taxable surplus</a:t>
                      </a:r>
                      <a:endParaRPr lang="en-GB"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r>
                        <a:rPr lang="en-GB" kern="1200" dirty="0" smtClean="0">
                          <a:solidFill>
                            <a:schemeClr val="tx1"/>
                          </a:solidFill>
                          <a:latin typeface="Arial" panose="020B0604020202020204" pitchFamily="34" charset="0"/>
                          <a:ea typeface="+mn-ea"/>
                          <a:cs typeface="Arial" panose="020B0604020202020204" pitchFamily="34" charset="0"/>
                        </a:rPr>
                        <a:t>xxx</a:t>
                      </a:r>
                      <a:endParaRPr lang="en-GB" kern="1200" dirty="0">
                        <a:solidFill>
                          <a:schemeClr val="tx1"/>
                        </a:solidFill>
                        <a:latin typeface="Arial" panose="020B0604020202020204" pitchFamily="34" charset="0"/>
                        <a:ea typeface="+mn-ea"/>
                        <a:cs typeface="Arial" panose="020B0604020202020204" pitchFamily="34" charset="0"/>
                      </a:endParaRPr>
                    </a:p>
                  </a:txBody>
                  <a:tcPr/>
                </a:tc>
              </a:tr>
              <a:tr h="370840">
                <a:tc>
                  <a:txBody>
                    <a:bodyPr/>
                    <a:lstStyle/>
                    <a:p>
                      <a:endParaRPr lang="en-GB"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endParaRPr lang="en-GB" kern="1200" dirty="0">
                        <a:solidFill>
                          <a:schemeClr val="tx1"/>
                        </a:solidFill>
                        <a:latin typeface="Arial" panose="020B0604020202020204" pitchFamily="34" charset="0"/>
                        <a:ea typeface="+mn-ea"/>
                        <a:cs typeface="Arial" panose="020B0604020202020204" pitchFamily="34" charset="0"/>
                      </a:endParaRPr>
                    </a:p>
                  </a:txBody>
                  <a:tcPr/>
                </a:tc>
              </a:tr>
              <a:tr h="370840">
                <a:tc>
                  <a:txBody>
                    <a:bodyPr/>
                    <a:lstStyle/>
                    <a:p>
                      <a:r>
                        <a:rPr lang="en-GB" kern="1200" dirty="0" smtClean="0">
                          <a:solidFill>
                            <a:schemeClr val="tx1"/>
                          </a:solidFill>
                          <a:latin typeface="Arial" panose="020B0604020202020204" pitchFamily="34" charset="0"/>
                          <a:ea typeface="+mn-ea"/>
                          <a:cs typeface="Arial" panose="020B0604020202020204" pitchFamily="34" charset="0"/>
                        </a:rPr>
                        <a:t>Tax on income @ 30%</a:t>
                      </a:r>
                      <a:endParaRPr lang="en-GB"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r>
                        <a:rPr lang="en-GB" kern="1200" dirty="0" smtClean="0">
                          <a:solidFill>
                            <a:schemeClr val="tx1"/>
                          </a:solidFill>
                          <a:latin typeface="Arial" panose="020B0604020202020204" pitchFamily="34" charset="0"/>
                          <a:ea typeface="+mn-ea"/>
                          <a:cs typeface="Arial" panose="020B0604020202020204" pitchFamily="34" charset="0"/>
                        </a:rPr>
                        <a:t>xxx</a:t>
                      </a:r>
                      <a:endParaRPr lang="en-GB" kern="1200" dirty="0">
                        <a:solidFill>
                          <a:schemeClr val="tx1"/>
                        </a:solidFill>
                        <a:latin typeface="Arial" panose="020B0604020202020204" pitchFamily="34" charset="0"/>
                        <a:ea typeface="+mn-ea"/>
                        <a:cs typeface="Arial" panose="020B0604020202020204" pitchFamily="34" charset="0"/>
                      </a:endParaRPr>
                    </a:p>
                  </a:txBody>
                  <a:tcPr/>
                </a:tc>
              </a:tr>
            </a:tbl>
          </a:graphicData>
        </a:graphic>
      </p:graphicFrame>
      <p:sp>
        <p:nvSpPr>
          <p:cNvPr id="3" name="Rectangle 2"/>
          <p:cNvSpPr/>
          <p:nvPr/>
        </p:nvSpPr>
        <p:spPr>
          <a:xfrm>
            <a:off x="76200" y="4079741"/>
            <a:ext cx="8305800" cy="1200329"/>
          </a:xfrm>
          <a:prstGeom prst="rect">
            <a:avLst/>
          </a:prstGeom>
        </p:spPr>
        <p:txBody>
          <a:bodyPr wrap="square">
            <a:spAutoFit/>
          </a:bodyPr>
          <a:lstStyle/>
          <a:p>
            <a:pPr marL="342900" indent="-342900" algn="just">
              <a:buFont typeface="Wingdings" panose="05000000000000000000" pitchFamily="2" charset="2"/>
              <a:buChar char="q"/>
            </a:pPr>
            <a:r>
              <a:rPr lang="en-GB" dirty="0" smtClean="0"/>
              <a:t>Primary Cooperatives can pay dividend or bonus from retained reserves</a:t>
            </a:r>
          </a:p>
          <a:p>
            <a:pPr algn="just"/>
            <a:endParaRPr lang="en-GB" dirty="0" smtClean="0"/>
          </a:p>
          <a:p>
            <a:pPr marL="342900" indent="-342900" algn="just">
              <a:buFont typeface="Wingdings" panose="05000000000000000000" pitchFamily="2" charset="2"/>
              <a:buChar char="q"/>
            </a:pPr>
            <a:r>
              <a:rPr lang="en-GB" dirty="0" smtClean="0"/>
              <a:t>Any distribution of dividend or bonus will reduce the tax liability. They are encouraged to pay out dividends.</a:t>
            </a:r>
          </a:p>
        </p:txBody>
      </p:sp>
    </p:spTree>
    <p:extLst>
      <p:ext uri="{BB962C8B-B14F-4D97-AF65-F5344CB8AC3E}">
        <p14:creationId xmlns:p14="http://schemas.microsoft.com/office/powerpoint/2010/main" val="3109793964"/>
      </p:ext>
    </p:extLst>
  </p:cSld>
  <p:clrMapOvr>
    <a:masterClrMapping/>
  </p:clrMapOvr>
  <p:transition>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Taxation of Secondary Cooperatives</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6444841"/>
          </a:xfrm>
          <a:prstGeom prst="rect">
            <a:avLst/>
          </a:prstGeom>
        </p:spPr>
        <p:txBody>
          <a:bodyPr wrap="square">
            <a:spAutoFit/>
          </a:bodyPr>
          <a:lstStyle/>
          <a:p>
            <a:pPr marL="342900" indent="-342900" algn="just">
              <a:buFont typeface="Wingdings" panose="05000000000000000000" pitchFamily="2" charset="2"/>
              <a:buChar char="q"/>
            </a:pPr>
            <a:r>
              <a:rPr lang="en-US" altLang="en-US" sz="2400" dirty="0" smtClean="0"/>
              <a:t>Sec 19A (2) of Income Tax Act.</a:t>
            </a:r>
          </a:p>
          <a:p>
            <a:pPr algn="just"/>
            <a:endParaRPr lang="en-US" altLang="en-US" sz="2400" dirty="0" smtClean="0"/>
          </a:p>
          <a:p>
            <a:pPr marL="342900" indent="-342900" algn="just">
              <a:buFont typeface="Wingdings" panose="05000000000000000000" pitchFamily="2" charset="2"/>
              <a:buChar char="q"/>
            </a:pPr>
            <a:r>
              <a:rPr lang="en-GB" sz="2400" dirty="0" smtClean="0"/>
              <a:t>These are co-op societies whose members are not individuals but the </a:t>
            </a:r>
            <a:r>
              <a:rPr lang="en-GB" sz="2400" dirty="0" smtClean="0">
                <a:solidFill>
                  <a:srgbClr val="FFC000"/>
                </a:solidFill>
              </a:rPr>
              <a:t>designated primary co-op societies.</a:t>
            </a:r>
          </a:p>
          <a:p>
            <a:pPr marL="342900" indent="-342900" algn="just">
              <a:buFont typeface="Wingdings" panose="05000000000000000000" pitchFamily="2" charset="2"/>
              <a:buChar char="q"/>
            </a:pPr>
            <a:endParaRPr lang="en-GB" sz="2400" dirty="0" smtClean="0"/>
          </a:p>
          <a:p>
            <a:pPr marL="342900" indent="-342900" algn="just">
              <a:buFont typeface="Wingdings" panose="05000000000000000000" pitchFamily="2" charset="2"/>
              <a:buChar char="q"/>
            </a:pPr>
            <a:r>
              <a:rPr lang="en-GB" sz="2400" dirty="0" smtClean="0"/>
              <a:t>Therefore they act as umbrella bodies of unions for primary co-op societies.  </a:t>
            </a:r>
            <a:r>
              <a:rPr lang="en-GB" sz="2400" dirty="0" smtClean="0">
                <a:solidFill>
                  <a:srgbClr val="FFC000"/>
                </a:solidFill>
              </a:rPr>
              <a:t>Examples are  KPCU</a:t>
            </a:r>
          </a:p>
          <a:p>
            <a:pPr marL="342900" indent="-342900" algn="just">
              <a:buFont typeface="Wingdings" panose="05000000000000000000" pitchFamily="2" charset="2"/>
              <a:buChar char="q"/>
            </a:pPr>
            <a:endParaRPr lang="en-GB" sz="2400" dirty="0" smtClean="0"/>
          </a:p>
          <a:p>
            <a:pPr marL="342900" indent="-342900" algn="just">
              <a:buFont typeface="Wingdings" panose="05000000000000000000" pitchFamily="2" charset="2"/>
              <a:buChar char="q"/>
            </a:pPr>
            <a:r>
              <a:rPr lang="en-GB" sz="2400" dirty="0" smtClean="0"/>
              <a:t>Taxed as Designate Primary Co-op Societies however the aggregate of bonuses and dividends declared and distributed </a:t>
            </a:r>
            <a:r>
              <a:rPr lang="en-GB" sz="2400" dirty="0" smtClean="0">
                <a:solidFill>
                  <a:srgbClr val="FFC000"/>
                </a:solidFill>
              </a:rPr>
              <a:t>shall in no case exceed that of the total income of the society for that year of income. </a:t>
            </a:r>
          </a:p>
          <a:p>
            <a:pPr algn="just"/>
            <a:endParaRPr lang="en-US" altLang="en-US" sz="2400" dirty="0" smtClean="0"/>
          </a:p>
          <a:p>
            <a:pPr marL="342900" indent="-342900" algn="just">
              <a:buFont typeface="Wingdings" panose="05000000000000000000" pitchFamily="2" charset="2"/>
              <a:buChar char="q"/>
            </a:pPr>
            <a:endParaRPr lang="en-GB" sz="2400" dirty="0" smtClean="0">
              <a:solidFill>
                <a:srgbClr val="FFC000"/>
              </a:solidFill>
            </a:endParaRPr>
          </a:p>
          <a:p>
            <a:pPr algn="just"/>
            <a:endParaRPr lang="en-US" altLang="en-US" sz="2400" dirty="0" smtClean="0"/>
          </a:p>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spTree>
    <p:extLst>
      <p:ext uri="{BB962C8B-B14F-4D97-AF65-F5344CB8AC3E}">
        <p14:creationId xmlns:p14="http://schemas.microsoft.com/office/powerpoint/2010/main" val="171516143"/>
      </p:ext>
    </p:extLst>
  </p:cSld>
  <p:clrMapOvr>
    <a:masterClrMapping/>
  </p:clrMapOvr>
  <p:transition>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Taxation of Secondary Cooperatives</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1274195"/>
          </a:xfrm>
          <a:prstGeom prst="rect">
            <a:avLst/>
          </a:prstGeom>
        </p:spPr>
        <p:txBody>
          <a:bodyPr wrap="square">
            <a:spAutoFit/>
          </a:bodyPr>
          <a:lstStyle/>
          <a:p>
            <a:pPr algn="just"/>
            <a:endParaRPr lang="en-GB" sz="2400" dirty="0" smtClean="0"/>
          </a:p>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8" name="Table 7"/>
          <p:cNvGraphicFramePr>
            <a:graphicFrameLocks noGrp="1"/>
          </p:cNvGraphicFramePr>
          <p:nvPr>
            <p:extLst>
              <p:ext uri="{D42A27DB-BD31-4B8C-83A1-F6EECF244321}">
                <p14:modId xmlns:p14="http://schemas.microsoft.com/office/powerpoint/2010/main" val="2416412495"/>
              </p:ext>
            </p:extLst>
          </p:nvPr>
        </p:nvGraphicFramePr>
        <p:xfrm>
          <a:off x="304801" y="1625283"/>
          <a:ext cx="7953374" cy="2225040"/>
        </p:xfrm>
        <a:graphic>
          <a:graphicData uri="http://schemas.openxmlformats.org/drawingml/2006/table">
            <a:tbl>
              <a:tblPr firstRow="1" bandRow="1">
                <a:tableStyleId>{21E4AEA4-8DFA-4A89-87EB-49C32662AFE0}</a:tableStyleId>
              </a:tblPr>
              <a:tblGrid>
                <a:gridCol w="6623670"/>
                <a:gridCol w="1329704"/>
              </a:tblGrid>
              <a:tr h="370840">
                <a:tc>
                  <a:txBody>
                    <a:bodyPr/>
                    <a:lstStyle/>
                    <a:p>
                      <a:r>
                        <a:rPr lang="en-GB" dirty="0" smtClean="0">
                          <a:solidFill>
                            <a:schemeClr val="tx2"/>
                          </a:solidFill>
                        </a:rPr>
                        <a:t>Details</a:t>
                      </a:r>
                      <a:endParaRPr lang="en-GB" dirty="0">
                        <a:solidFill>
                          <a:schemeClr val="tx2"/>
                        </a:solidFill>
                      </a:endParaRPr>
                    </a:p>
                  </a:txBody>
                  <a:tcPr/>
                </a:tc>
                <a:tc>
                  <a:txBody>
                    <a:bodyPr/>
                    <a:lstStyle/>
                    <a:p>
                      <a:pPr algn="ctr"/>
                      <a:r>
                        <a:rPr lang="en-GB" dirty="0" err="1" smtClean="0">
                          <a:solidFill>
                            <a:schemeClr val="tx2"/>
                          </a:solidFill>
                        </a:rPr>
                        <a:t>KShs</a:t>
                      </a:r>
                      <a:r>
                        <a:rPr lang="en-GB" dirty="0" smtClean="0">
                          <a:solidFill>
                            <a:schemeClr val="tx2"/>
                          </a:solidFill>
                        </a:rPr>
                        <a:t>.</a:t>
                      </a:r>
                      <a:endParaRPr lang="en-GB" dirty="0">
                        <a:solidFill>
                          <a:schemeClr val="tx2"/>
                        </a:solidFill>
                      </a:endParaRPr>
                    </a:p>
                  </a:txBody>
                  <a:tcPr/>
                </a:tc>
              </a:tr>
              <a:tr h="370840">
                <a:tc>
                  <a:txBody>
                    <a:bodyPr/>
                    <a:lstStyle/>
                    <a:p>
                      <a:r>
                        <a:rPr lang="en-GB" b="1" dirty="0" smtClean="0">
                          <a:solidFill>
                            <a:schemeClr val="tx2"/>
                          </a:solidFill>
                        </a:rPr>
                        <a:t>Total Income</a:t>
                      </a:r>
                      <a:endParaRPr lang="en-GB" b="1" dirty="0">
                        <a:solidFill>
                          <a:schemeClr val="tx2"/>
                        </a:solidFill>
                      </a:endParaRPr>
                    </a:p>
                  </a:txBody>
                  <a:tcPr/>
                </a:tc>
                <a:tc>
                  <a:txBody>
                    <a:bodyPr/>
                    <a:lstStyle/>
                    <a:p>
                      <a:pPr algn="ctr"/>
                      <a:r>
                        <a:rPr lang="en-GB" dirty="0" smtClean="0">
                          <a:solidFill>
                            <a:schemeClr val="tx2"/>
                          </a:solidFill>
                        </a:rPr>
                        <a:t>xxx</a:t>
                      </a:r>
                      <a:endParaRPr lang="en-GB" dirty="0">
                        <a:solidFill>
                          <a:schemeClr val="tx2"/>
                        </a:solidFill>
                      </a:endParaRPr>
                    </a:p>
                  </a:txBody>
                  <a:tcPr/>
                </a:tc>
              </a:tr>
              <a:tr h="370840">
                <a:tc>
                  <a:txBody>
                    <a:bodyPr/>
                    <a:lstStyle/>
                    <a:p>
                      <a:r>
                        <a:rPr lang="en-GB" b="1" dirty="0" smtClean="0">
                          <a:solidFill>
                            <a:schemeClr val="tx2"/>
                          </a:solidFill>
                        </a:rPr>
                        <a:t>Less: </a:t>
                      </a:r>
                      <a:r>
                        <a:rPr lang="en-GB" dirty="0" smtClean="0">
                          <a:solidFill>
                            <a:schemeClr val="tx2"/>
                          </a:solidFill>
                        </a:rPr>
                        <a:t>Dividends and bonuses</a:t>
                      </a:r>
                      <a:endParaRPr lang="en-GB" dirty="0">
                        <a:solidFill>
                          <a:schemeClr val="tx2"/>
                        </a:solidFill>
                      </a:endParaRPr>
                    </a:p>
                  </a:txBody>
                  <a:tcPr/>
                </a:tc>
                <a:tc>
                  <a:txBody>
                    <a:bodyPr/>
                    <a:lstStyle/>
                    <a:p>
                      <a:pPr algn="ctr"/>
                      <a:r>
                        <a:rPr lang="en-GB" u="sng" dirty="0" smtClean="0">
                          <a:solidFill>
                            <a:schemeClr val="tx2"/>
                          </a:solidFill>
                        </a:rPr>
                        <a:t>(xxx)</a:t>
                      </a:r>
                      <a:endParaRPr lang="en-GB" u="sng" dirty="0">
                        <a:solidFill>
                          <a:schemeClr val="tx2"/>
                        </a:solidFill>
                      </a:endParaRPr>
                    </a:p>
                  </a:txBody>
                  <a:tcPr/>
                </a:tc>
              </a:tr>
              <a:tr h="370840">
                <a:tc>
                  <a:txBody>
                    <a:bodyPr/>
                    <a:lstStyle/>
                    <a:p>
                      <a:r>
                        <a:rPr lang="en-GB" b="1" dirty="0" smtClean="0">
                          <a:solidFill>
                            <a:schemeClr val="tx2"/>
                          </a:solidFill>
                        </a:rPr>
                        <a:t>Taxable</a:t>
                      </a:r>
                      <a:r>
                        <a:rPr lang="en-GB" b="1" baseline="0" dirty="0" smtClean="0">
                          <a:solidFill>
                            <a:schemeClr val="tx2"/>
                          </a:solidFill>
                        </a:rPr>
                        <a:t> surplus</a:t>
                      </a:r>
                      <a:endParaRPr lang="en-GB" b="1" dirty="0">
                        <a:solidFill>
                          <a:schemeClr val="tx2"/>
                        </a:solidFill>
                      </a:endParaRPr>
                    </a:p>
                  </a:txBody>
                  <a:tcPr/>
                </a:tc>
                <a:tc>
                  <a:txBody>
                    <a:bodyPr/>
                    <a:lstStyle/>
                    <a:p>
                      <a:pPr algn="ctr"/>
                      <a:r>
                        <a:rPr lang="en-GB" b="1" dirty="0" smtClean="0">
                          <a:solidFill>
                            <a:schemeClr val="tx2"/>
                          </a:solidFill>
                        </a:rPr>
                        <a:t>xxx</a:t>
                      </a:r>
                      <a:endParaRPr lang="en-GB" b="1" dirty="0">
                        <a:solidFill>
                          <a:schemeClr val="tx2"/>
                        </a:solidFill>
                      </a:endParaRPr>
                    </a:p>
                  </a:txBody>
                  <a:tcPr/>
                </a:tc>
              </a:tr>
              <a:tr h="370840">
                <a:tc>
                  <a:txBody>
                    <a:bodyPr/>
                    <a:lstStyle/>
                    <a:p>
                      <a:endParaRPr lang="en-GB" b="1" dirty="0">
                        <a:solidFill>
                          <a:schemeClr val="tx2"/>
                        </a:solidFill>
                      </a:endParaRPr>
                    </a:p>
                  </a:txBody>
                  <a:tcPr/>
                </a:tc>
                <a:tc>
                  <a:txBody>
                    <a:bodyPr/>
                    <a:lstStyle/>
                    <a:p>
                      <a:pPr algn="ctr"/>
                      <a:endParaRPr lang="en-GB" b="1" dirty="0">
                        <a:solidFill>
                          <a:schemeClr val="tx2"/>
                        </a:solidFill>
                      </a:endParaRPr>
                    </a:p>
                  </a:txBody>
                  <a:tcPr/>
                </a:tc>
              </a:tr>
              <a:tr h="370840">
                <a:tc>
                  <a:txBody>
                    <a:bodyPr/>
                    <a:lstStyle/>
                    <a:p>
                      <a:r>
                        <a:rPr lang="en-GB" b="1" dirty="0" smtClean="0">
                          <a:solidFill>
                            <a:schemeClr val="tx2"/>
                          </a:solidFill>
                        </a:rPr>
                        <a:t>Tax</a:t>
                      </a:r>
                      <a:r>
                        <a:rPr lang="en-GB" b="1" baseline="0" dirty="0" smtClean="0">
                          <a:solidFill>
                            <a:schemeClr val="tx2"/>
                          </a:solidFill>
                        </a:rPr>
                        <a:t> on income @ 30%</a:t>
                      </a:r>
                      <a:endParaRPr lang="en-GB" b="1" dirty="0">
                        <a:solidFill>
                          <a:schemeClr val="tx2"/>
                        </a:solidFill>
                      </a:endParaRPr>
                    </a:p>
                  </a:txBody>
                  <a:tcPr/>
                </a:tc>
                <a:tc>
                  <a:txBody>
                    <a:bodyPr/>
                    <a:lstStyle/>
                    <a:p>
                      <a:pPr algn="ctr"/>
                      <a:r>
                        <a:rPr lang="en-GB" b="1" dirty="0" smtClean="0">
                          <a:solidFill>
                            <a:schemeClr val="tx2"/>
                          </a:solidFill>
                        </a:rPr>
                        <a:t>xxx</a:t>
                      </a:r>
                      <a:endParaRPr lang="en-GB" b="1" dirty="0">
                        <a:solidFill>
                          <a:schemeClr val="tx2"/>
                        </a:solidFill>
                      </a:endParaRPr>
                    </a:p>
                  </a:txBody>
                  <a:tcPr/>
                </a:tc>
              </a:tr>
            </a:tbl>
          </a:graphicData>
        </a:graphic>
      </p:graphicFrame>
      <p:sp>
        <p:nvSpPr>
          <p:cNvPr id="3" name="Rectangle 2"/>
          <p:cNvSpPr/>
          <p:nvPr/>
        </p:nvSpPr>
        <p:spPr>
          <a:xfrm>
            <a:off x="76200" y="4079741"/>
            <a:ext cx="8305800" cy="369332"/>
          </a:xfrm>
          <a:prstGeom prst="rect">
            <a:avLst/>
          </a:prstGeom>
        </p:spPr>
        <p:txBody>
          <a:bodyPr wrap="square">
            <a:spAutoFit/>
          </a:bodyPr>
          <a:lstStyle/>
          <a:p>
            <a:pPr marL="342900" indent="-342900" algn="just">
              <a:buFont typeface="Wingdings" panose="05000000000000000000" pitchFamily="2" charset="2"/>
              <a:buChar char="q"/>
            </a:pPr>
            <a:r>
              <a:rPr lang="en-GB" dirty="0" smtClean="0"/>
              <a:t>Dividends and bonus must be paid out of the current year income. </a:t>
            </a:r>
          </a:p>
        </p:txBody>
      </p:sp>
    </p:spTree>
    <p:extLst>
      <p:ext uri="{BB962C8B-B14F-4D97-AF65-F5344CB8AC3E}">
        <p14:creationId xmlns:p14="http://schemas.microsoft.com/office/powerpoint/2010/main" val="1567786478"/>
      </p:ext>
    </p:extLst>
  </p:cSld>
  <p:clrMapOvr>
    <a:masterClrMapping/>
  </p:clrMapOvr>
  <p:transition>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sz="3200" dirty="0" smtClean="0">
                <a:solidFill>
                  <a:srgbClr val="CC9900"/>
                </a:solidFill>
                <a:latin typeface="Goudy Old Style" panose="02020502050305020303" pitchFamily="18" charset="0"/>
              </a:rPr>
              <a:t>Taxation of Credit &amp; Savings Cooperative Societies (SACCOs)</a:t>
            </a:r>
            <a:endParaRPr lang="en-US" sz="3200"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838200" y="959070"/>
            <a:ext cx="8229600" cy="1458861"/>
          </a:xfrm>
          <a:prstGeom prst="rect">
            <a:avLst/>
          </a:prstGeom>
        </p:spPr>
        <p:txBody>
          <a:bodyPr wrap="square">
            <a:spAutoFit/>
          </a:bodyPr>
          <a:lstStyle/>
          <a:p>
            <a:pPr defTabSz="785813">
              <a:lnSpc>
                <a:spcPct val="150000"/>
              </a:lnSpc>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sp>
        <p:nvSpPr>
          <p:cNvPr id="3" name="Rectangle 2"/>
          <p:cNvSpPr/>
          <p:nvPr/>
        </p:nvSpPr>
        <p:spPr>
          <a:xfrm>
            <a:off x="-40105" y="1571542"/>
            <a:ext cx="9144000" cy="5016758"/>
          </a:xfrm>
          <a:prstGeom prst="rect">
            <a:avLst/>
          </a:prstGeom>
        </p:spPr>
        <p:txBody>
          <a:bodyPr wrap="square">
            <a:spAutoFit/>
          </a:bodyPr>
          <a:lstStyle/>
          <a:p>
            <a:pPr marL="285750" indent="-285750" algn="just">
              <a:buFont typeface="Wingdings" panose="05000000000000000000" pitchFamily="2" charset="2"/>
              <a:buChar char="q"/>
            </a:pPr>
            <a:r>
              <a:rPr lang="en-GB" sz="2000" dirty="0" smtClean="0"/>
              <a:t>Section 19A (4) states, “in the case of a designated primary society which is registered and carries on business as a SACCO its total income for any year of income shall be deemed to be the aggregate of;</a:t>
            </a:r>
          </a:p>
          <a:p>
            <a:pPr marL="285750" indent="-285750" algn="just">
              <a:buFont typeface="Wingdings" panose="05000000000000000000" pitchFamily="2" charset="2"/>
              <a:buChar char="q"/>
            </a:pPr>
            <a:endParaRPr lang="en-GB" sz="2000" dirty="0" smtClean="0"/>
          </a:p>
          <a:p>
            <a:pPr marL="285750" indent="-285750" algn="just">
              <a:buFont typeface="Wingdings" panose="05000000000000000000" pitchFamily="2" charset="2"/>
              <a:buChar char="q"/>
            </a:pPr>
            <a:r>
              <a:rPr lang="en-GB" sz="2000" dirty="0" smtClean="0"/>
              <a:t>50% of its gross income from interest other than interest from its members</a:t>
            </a:r>
            <a:r>
              <a:rPr lang="en-GB" sz="2000" dirty="0" smtClean="0">
                <a:solidFill>
                  <a:srgbClr val="FFC000"/>
                </a:solidFill>
              </a:rPr>
              <a:t>. (Interest income)</a:t>
            </a:r>
          </a:p>
          <a:p>
            <a:pPr marL="285750" indent="-285750" algn="just">
              <a:buFont typeface="Wingdings" panose="05000000000000000000" pitchFamily="2" charset="2"/>
              <a:buChar char="q"/>
            </a:pPr>
            <a:endParaRPr lang="en-GB" sz="2000" dirty="0" smtClean="0">
              <a:solidFill>
                <a:srgbClr val="FFC000"/>
              </a:solidFill>
            </a:endParaRPr>
          </a:p>
          <a:p>
            <a:pPr marL="285750" indent="-285750" algn="just">
              <a:buFont typeface="Wingdings" panose="05000000000000000000" pitchFamily="2" charset="2"/>
              <a:buChar char="q"/>
            </a:pPr>
            <a:r>
              <a:rPr lang="en-GB" sz="2000" dirty="0" smtClean="0"/>
              <a:t>Its gross income from any right granted for the use or occupation of any property </a:t>
            </a:r>
            <a:r>
              <a:rPr lang="en-GB" sz="2000" dirty="0" smtClean="0">
                <a:solidFill>
                  <a:srgbClr val="FFC000"/>
                </a:solidFill>
              </a:rPr>
              <a:t>(rental income)</a:t>
            </a:r>
          </a:p>
          <a:p>
            <a:pPr marL="285750" indent="-285750" algn="just">
              <a:buFont typeface="Wingdings" panose="05000000000000000000" pitchFamily="2" charset="2"/>
              <a:buChar char="q"/>
            </a:pPr>
            <a:endParaRPr lang="en-GB" sz="2000" dirty="0">
              <a:solidFill>
                <a:srgbClr val="FFC000"/>
              </a:solidFill>
            </a:endParaRPr>
          </a:p>
          <a:p>
            <a:pPr marL="285750" indent="-285750" algn="just">
              <a:buFont typeface="Wingdings" panose="05000000000000000000" pitchFamily="2" charset="2"/>
              <a:buChar char="q"/>
            </a:pPr>
            <a:r>
              <a:rPr lang="en-GB" sz="2000" dirty="0" smtClean="0"/>
              <a:t>The gains chargeable to tax under sec 3(2)(f) i.e. deemed income. </a:t>
            </a:r>
            <a:r>
              <a:rPr lang="en-GB" sz="2000" dirty="0" smtClean="0">
                <a:solidFill>
                  <a:srgbClr val="FFC000"/>
                </a:solidFill>
              </a:rPr>
              <a:t>(Capital Gains)</a:t>
            </a:r>
          </a:p>
          <a:p>
            <a:pPr marL="285750" indent="-285750" algn="just">
              <a:buFont typeface="Wingdings" panose="05000000000000000000" pitchFamily="2" charset="2"/>
              <a:buChar char="q"/>
            </a:pPr>
            <a:endParaRPr lang="en-GB" sz="2000" dirty="0">
              <a:solidFill>
                <a:srgbClr val="FFC000"/>
              </a:solidFill>
            </a:endParaRPr>
          </a:p>
          <a:p>
            <a:pPr marL="285750" indent="-285750" algn="just">
              <a:buFont typeface="Wingdings" panose="05000000000000000000" pitchFamily="2" charset="2"/>
              <a:buChar char="q"/>
            </a:pPr>
            <a:r>
              <a:rPr lang="en-GB" sz="2000" dirty="0" smtClean="0"/>
              <a:t>Any other income excluding royalties chargeable to tax under this Act not falling within a, b and c above ascertained in accordance with the provisions of this Act.” </a:t>
            </a:r>
            <a:r>
              <a:rPr lang="en-GB" sz="2000" dirty="0" smtClean="0">
                <a:solidFill>
                  <a:srgbClr val="FFC000"/>
                </a:solidFill>
              </a:rPr>
              <a:t>(Business income)</a:t>
            </a:r>
            <a:r>
              <a:rPr lang="en-GB" sz="2000" dirty="0" smtClean="0"/>
              <a:t>.</a:t>
            </a:r>
            <a:endParaRPr lang="en-GB" sz="2000" dirty="0"/>
          </a:p>
        </p:txBody>
      </p:sp>
    </p:spTree>
    <p:extLst>
      <p:ext uri="{BB962C8B-B14F-4D97-AF65-F5344CB8AC3E}">
        <p14:creationId xmlns:p14="http://schemas.microsoft.com/office/powerpoint/2010/main" val="88690794"/>
      </p:ext>
    </p:extLst>
  </p:cSld>
  <p:clrMapOvr>
    <a:masterClrMapping/>
  </p:clrMapOvr>
  <p:transition>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Taxation of SACCOs</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838200" y="959070"/>
            <a:ext cx="8229600" cy="1458861"/>
          </a:xfrm>
          <a:prstGeom prst="rect">
            <a:avLst/>
          </a:prstGeom>
        </p:spPr>
        <p:txBody>
          <a:bodyPr wrap="square">
            <a:spAutoFit/>
          </a:bodyPr>
          <a:lstStyle/>
          <a:p>
            <a:pPr defTabSz="785813">
              <a:lnSpc>
                <a:spcPct val="150000"/>
              </a:lnSpc>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10" name="Table 9"/>
          <p:cNvGraphicFramePr>
            <a:graphicFrameLocks noGrp="1"/>
          </p:cNvGraphicFramePr>
          <p:nvPr>
            <p:extLst>
              <p:ext uri="{D42A27DB-BD31-4B8C-83A1-F6EECF244321}">
                <p14:modId xmlns:p14="http://schemas.microsoft.com/office/powerpoint/2010/main" val="2501958691"/>
              </p:ext>
            </p:extLst>
          </p:nvPr>
        </p:nvGraphicFramePr>
        <p:xfrm>
          <a:off x="0" y="1524000"/>
          <a:ext cx="9067799" cy="4153657"/>
        </p:xfrm>
        <a:graphic>
          <a:graphicData uri="http://schemas.openxmlformats.org/drawingml/2006/table">
            <a:tbl>
              <a:tblPr firstRow="1" bandRow="1">
                <a:tableStyleId>{21E4AEA4-8DFA-4A89-87EB-49C32662AFE0}</a:tableStyleId>
              </a:tblPr>
              <a:tblGrid>
                <a:gridCol w="589242"/>
                <a:gridCol w="7471024"/>
                <a:gridCol w="1007533"/>
              </a:tblGrid>
              <a:tr h="427066">
                <a:tc>
                  <a:txBody>
                    <a:bodyPr/>
                    <a:lstStyle/>
                    <a:p>
                      <a:endParaRPr lang="en-GB" dirty="0">
                        <a:solidFill>
                          <a:schemeClr val="tx2"/>
                        </a:solidFill>
                      </a:endParaRPr>
                    </a:p>
                  </a:txBody>
                  <a:tcPr/>
                </a:tc>
                <a:tc>
                  <a:txBody>
                    <a:bodyPr/>
                    <a:lstStyle/>
                    <a:p>
                      <a:r>
                        <a:rPr lang="en-GB" dirty="0" smtClean="0">
                          <a:solidFill>
                            <a:schemeClr val="tx2"/>
                          </a:solidFill>
                        </a:rPr>
                        <a:t>Details </a:t>
                      </a:r>
                      <a:endParaRPr lang="en-GB" dirty="0">
                        <a:solidFill>
                          <a:schemeClr val="tx2"/>
                        </a:solidFill>
                      </a:endParaRPr>
                    </a:p>
                  </a:txBody>
                  <a:tcPr/>
                </a:tc>
                <a:tc>
                  <a:txBody>
                    <a:bodyPr/>
                    <a:lstStyle/>
                    <a:p>
                      <a:pPr algn="ctr"/>
                      <a:r>
                        <a:rPr lang="en-GB" dirty="0" err="1" smtClean="0">
                          <a:solidFill>
                            <a:schemeClr val="tx2"/>
                          </a:solidFill>
                        </a:rPr>
                        <a:t>KShs</a:t>
                      </a:r>
                      <a:r>
                        <a:rPr lang="en-GB" dirty="0" smtClean="0">
                          <a:solidFill>
                            <a:schemeClr val="tx2"/>
                          </a:solidFill>
                        </a:rPr>
                        <a:t>.</a:t>
                      </a:r>
                      <a:endParaRPr lang="en-GB" dirty="0">
                        <a:solidFill>
                          <a:schemeClr val="tx2"/>
                        </a:solidFill>
                      </a:endParaRPr>
                    </a:p>
                  </a:txBody>
                  <a:tcPr/>
                </a:tc>
              </a:tr>
              <a:tr h="737129">
                <a:tc>
                  <a:txBody>
                    <a:bodyPr/>
                    <a:lstStyle/>
                    <a:p>
                      <a:r>
                        <a:rPr lang="en-GB" dirty="0" smtClean="0">
                          <a:solidFill>
                            <a:schemeClr val="tx2"/>
                          </a:solidFill>
                        </a:rPr>
                        <a:t>1.</a:t>
                      </a:r>
                      <a:endParaRPr lang="en-GB" dirty="0">
                        <a:solidFill>
                          <a:schemeClr val="tx2"/>
                        </a:solidFill>
                      </a:endParaRPr>
                    </a:p>
                  </a:txBody>
                  <a:tcPr/>
                </a:tc>
                <a:tc>
                  <a:txBody>
                    <a:bodyPr/>
                    <a:lstStyle/>
                    <a:p>
                      <a:r>
                        <a:rPr lang="en-GB" dirty="0" smtClean="0">
                          <a:solidFill>
                            <a:schemeClr val="tx2"/>
                          </a:solidFill>
                        </a:rPr>
                        <a:t>50% of</a:t>
                      </a:r>
                      <a:r>
                        <a:rPr lang="en-GB" baseline="0" dirty="0" smtClean="0">
                          <a:solidFill>
                            <a:schemeClr val="tx2"/>
                          </a:solidFill>
                        </a:rPr>
                        <a:t> the gross income earned from interest other than interest from its members.</a:t>
                      </a:r>
                      <a:endParaRPr lang="en-GB" dirty="0">
                        <a:solidFill>
                          <a:schemeClr val="tx2"/>
                        </a:solidFill>
                      </a:endParaRPr>
                    </a:p>
                  </a:txBody>
                  <a:tcPr/>
                </a:tc>
                <a:tc>
                  <a:txBody>
                    <a:bodyPr/>
                    <a:lstStyle/>
                    <a:p>
                      <a:pPr algn="ctr"/>
                      <a:r>
                        <a:rPr lang="en-GB" dirty="0" smtClean="0">
                          <a:solidFill>
                            <a:schemeClr val="tx2"/>
                          </a:solidFill>
                        </a:rPr>
                        <a:t>XXX</a:t>
                      </a:r>
                      <a:endParaRPr lang="en-GB" dirty="0">
                        <a:solidFill>
                          <a:schemeClr val="tx2"/>
                        </a:solidFill>
                      </a:endParaRPr>
                    </a:p>
                  </a:txBody>
                  <a:tcPr/>
                </a:tc>
              </a:tr>
              <a:tr h="427066">
                <a:tc>
                  <a:txBody>
                    <a:bodyPr/>
                    <a:lstStyle/>
                    <a:p>
                      <a:r>
                        <a:rPr lang="en-GB" dirty="0" smtClean="0">
                          <a:solidFill>
                            <a:schemeClr val="tx2"/>
                          </a:solidFill>
                        </a:rPr>
                        <a:t>2.</a:t>
                      </a:r>
                      <a:endParaRPr lang="en-GB" dirty="0">
                        <a:solidFill>
                          <a:schemeClr val="tx2"/>
                        </a:solidFill>
                      </a:endParaRPr>
                    </a:p>
                  </a:txBody>
                  <a:tcPr/>
                </a:tc>
                <a:tc>
                  <a:txBody>
                    <a:bodyPr/>
                    <a:lstStyle/>
                    <a:p>
                      <a:r>
                        <a:rPr lang="en-GB" dirty="0" smtClean="0">
                          <a:solidFill>
                            <a:schemeClr val="tx2"/>
                          </a:solidFill>
                        </a:rPr>
                        <a:t>100% of the gross</a:t>
                      </a:r>
                      <a:r>
                        <a:rPr lang="en-GB" baseline="0" dirty="0" smtClean="0">
                          <a:solidFill>
                            <a:schemeClr val="tx2"/>
                          </a:solidFill>
                        </a:rPr>
                        <a:t> income from rent</a:t>
                      </a:r>
                      <a:endParaRPr lang="en-GB" dirty="0">
                        <a:solidFill>
                          <a:schemeClr val="tx2"/>
                        </a:solidFill>
                      </a:endParaRPr>
                    </a:p>
                  </a:txBody>
                  <a:tcPr/>
                </a:tc>
                <a:tc>
                  <a:txBody>
                    <a:bodyPr/>
                    <a:lstStyle/>
                    <a:p>
                      <a:pPr algn="ctr"/>
                      <a:r>
                        <a:rPr lang="en-GB" dirty="0" smtClean="0">
                          <a:solidFill>
                            <a:schemeClr val="tx2"/>
                          </a:solidFill>
                        </a:rPr>
                        <a:t>XXX</a:t>
                      </a:r>
                      <a:endParaRPr lang="en-GB" dirty="0">
                        <a:solidFill>
                          <a:schemeClr val="tx2"/>
                        </a:solidFill>
                      </a:endParaRPr>
                    </a:p>
                  </a:txBody>
                  <a:tcPr/>
                </a:tc>
              </a:tr>
              <a:tr h="427066">
                <a:tc>
                  <a:txBody>
                    <a:bodyPr/>
                    <a:lstStyle/>
                    <a:p>
                      <a:r>
                        <a:rPr lang="en-GB" dirty="0" smtClean="0">
                          <a:solidFill>
                            <a:schemeClr val="tx2"/>
                          </a:solidFill>
                        </a:rPr>
                        <a:t>3.</a:t>
                      </a:r>
                      <a:endParaRPr lang="en-GB" dirty="0">
                        <a:solidFill>
                          <a:schemeClr val="tx2"/>
                        </a:solidFill>
                      </a:endParaRPr>
                    </a:p>
                  </a:txBody>
                  <a:tcPr/>
                </a:tc>
                <a:tc>
                  <a:txBody>
                    <a:bodyPr/>
                    <a:lstStyle/>
                    <a:p>
                      <a:r>
                        <a:rPr lang="en-GB" dirty="0" smtClean="0">
                          <a:solidFill>
                            <a:schemeClr val="tx2"/>
                          </a:solidFill>
                        </a:rPr>
                        <a:t>Capital gains where they form part of business</a:t>
                      </a:r>
                      <a:r>
                        <a:rPr lang="en-GB" baseline="0" dirty="0" smtClean="0">
                          <a:solidFill>
                            <a:schemeClr val="tx2"/>
                          </a:solidFill>
                        </a:rPr>
                        <a:t> income </a:t>
                      </a:r>
                      <a:endParaRPr lang="en-GB" dirty="0">
                        <a:solidFill>
                          <a:schemeClr val="tx2"/>
                        </a:solidFill>
                      </a:endParaRPr>
                    </a:p>
                  </a:txBody>
                  <a:tcPr/>
                </a:tc>
                <a:tc>
                  <a:txBody>
                    <a:bodyPr/>
                    <a:lstStyle/>
                    <a:p>
                      <a:pPr algn="ctr"/>
                      <a:r>
                        <a:rPr lang="en-GB" dirty="0" smtClean="0">
                          <a:solidFill>
                            <a:schemeClr val="tx2"/>
                          </a:solidFill>
                        </a:rPr>
                        <a:t>XXX</a:t>
                      </a:r>
                      <a:endParaRPr lang="en-GB" dirty="0">
                        <a:solidFill>
                          <a:schemeClr val="tx2"/>
                        </a:solidFill>
                      </a:endParaRPr>
                    </a:p>
                  </a:txBody>
                  <a:tcPr/>
                </a:tc>
              </a:tr>
              <a:tr h="427066">
                <a:tc>
                  <a:txBody>
                    <a:bodyPr/>
                    <a:lstStyle/>
                    <a:p>
                      <a:r>
                        <a:rPr lang="en-GB" dirty="0" smtClean="0">
                          <a:solidFill>
                            <a:schemeClr val="tx2"/>
                          </a:solidFill>
                        </a:rPr>
                        <a:t>4.</a:t>
                      </a:r>
                      <a:endParaRPr lang="en-GB" dirty="0">
                        <a:solidFill>
                          <a:schemeClr val="tx2"/>
                        </a:solidFill>
                      </a:endParaRPr>
                    </a:p>
                  </a:txBody>
                  <a:tcPr/>
                </a:tc>
                <a:tc>
                  <a:txBody>
                    <a:bodyPr/>
                    <a:lstStyle/>
                    <a:p>
                      <a:r>
                        <a:rPr lang="en-GB" dirty="0" smtClean="0">
                          <a:solidFill>
                            <a:schemeClr val="tx2"/>
                          </a:solidFill>
                        </a:rPr>
                        <a:t>Other income chargeable</a:t>
                      </a:r>
                      <a:r>
                        <a:rPr lang="en-GB" baseline="0" dirty="0" smtClean="0">
                          <a:solidFill>
                            <a:schemeClr val="tx2"/>
                          </a:solidFill>
                        </a:rPr>
                        <a:t> to tax  ( Loan appraisal fees, </a:t>
                      </a:r>
                      <a:r>
                        <a:rPr lang="en-GB" baseline="0" dirty="0" err="1" smtClean="0">
                          <a:solidFill>
                            <a:schemeClr val="tx2"/>
                          </a:solidFill>
                        </a:rPr>
                        <a:t>Commision</a:t>
                      </a:r>
                      <a:r>
                        <a:rPr lang="en-GB" baseline="0" dirty="0" smtClean="0">
                          <a:solidFill>
                            <a:schemeClr val="tx2"/>
                          </a:solidFill>
                        </a:rPr>
                        <a:t> )</a:t>
                      </a:r>
                      <a:endParaRPr lang="en-GB" dirty="0">
                        <a:solidFill>
                          <a:schemeClr val="tx2"/>
                        </a:solidFill>
                      </a:endParaRPr>
                    </a:p>
                  </a:txBody>
                  <a:tcPr/>
                </a:tc>
                <a:tc>
                  <a:txBody>
                    <a:bodyPr/>
                    <a:lstStyle/>
                    <a:p>
                      <a:pPr algn="ctr"/>
                      <a:r>
                        <a:rPr lang="en-GB" u="sng" dirty="0" smtClean="0">
                          <a:solidFill>
                            <a:schemeClr val="tx2"/>
                          </a:solidFill>
                        </a:rPr>
                        <a:t>XXX</a:t>
                      </a:r>
                      <a:endParaRPr lang="en-GB" u="sng" dirty="0">
                        <a:solidFill>
                          <a:schemeClr val="tx2"/>
                        </a:solidFill>
                      </a:endParaRPr>
                    </a:p>
                  </a:txBody>
                  <a:tcPr/>
                </a:tc>
              </a:tr>
              <a:tr h="427066">
                <a:tc>
                  <a:txBody>
                    <a:bodyPr/>
                    <a:lstStyle/>
                    <a:p>
                      <a:endParaRPr lang="en-GB" b="1" dirty="0">
                        <a:solidFill>
                          <a:schemeClr val="tx2"/>
                        </a:solidFill>
                      </a:endParaRPr>
                    </a:p>
                  </a:txBody>
                  <a:tcPr/>
                </a:tc>
                <a:tc>
                  <a:txBody>
                    <a:bodyPr/>
                    <a:lstStyle/>
                    <a:p>
                      <a:r>
                        <a:rPr lang="en-GB" b="1" dirty="0" smtClean="0">
                          <a:solidFill>
                            <a:schemeClr val="tx2"/>
                          </a:solidFill>
                        </a:rPr>
                        <a:t>Total Taxable Income</a:t>
                      </a:r>
                      <a:endParaRPr lang="en-GB" b="1" dirty="0">
                        <a:solidFill>
                          <a:schemeClr val="tx2"/>
                        </a:solidFill>
                      </a:endParaRPr>
                    </a:p>
                  </a:txBody>
                  <a:tcPr/>
                </a:tc>
                <a:tc>
                  <a:txBody>
                    <a:bodyPr/>
                    <a:lstStyle/>
                    <a:p>
                      <a:pPr algn="ctr"/>
                      <a:r>
                        <a:rPr lang="en-GB" dirty="0" smtClean="0">
                          <a:solidFill>
                            <a:schemeClr val="tx2"/>
                          </a:solidFill>
                        </a:rPr>
                        <a:t>XXX</a:t>
                      </a:r>
                      <a:endParaRPr lang="en-GB" dirty="0">
                        <a:solidFill>
                          <a:schemeClr val="tx2"/>
                        </a:solidFill>
                      </a:endParaRPr>
                    </a:p>
                  </a:txBody>
                  <a:tcPr/>
                </a:tc>
              </a:tr>
              <a:tr h="427066">
                <a:tc>
                  <a:txBody>
                    <a:bodyPr/>
                    <a:lstStyle/>
                    <a:p>
                      <a:endParaRPr lang="en-GB" dirty="0">
                        <a:solidFill>
                          <a:schemeClr val="tx2"/>
                        </a:solidFill>
                      </a:endParaRPr>
                    </a:p>
                  </a:txBody>
                  <a:tcPr/>
                </a:tc>
                <a:tc>
                  <a:txBody>
                    <a:bodyPr/>
                    <a:lstStyle/>
                    <a:p>
                      <a:r>
                        <a:rPr lang="en-GB" b="1" dirty="0" smtClean="0">
                          <a:solidFill>
                            <a:schemeClr val="tx2"/>
                          </a:solidFill>
                        </a:rPr>
                        <a:t>Less:</a:t>
                      </a:r>
                      <a:r>
                        <a:rPr lang="en-GB" b="1" baseline="0" dirty="0" smtClean="0">
                          <a:solidFill>
                            <a:schemeClr val="tx2"/>
                          </a:solidFill>
                        </a:rPr>
                        <a:t> </a:t>
                      </a:r>
                      <a:r>
                        <a:rPr lang="en-GB" baseline="0" dirty="0" smtClean="0">
                          <a:solidFill>
                            <a:schemeClr val="tx2"/>
                          </a:solidFill>
                        </a:rPr>
                        <a:t>Deductible expenses against the taxable income – Need for apportioning</a:t>
                      </a:r>
                      <a:endParaRPr lang="en-GB" dirty="0">
                        <a:solidFill>
                          <a:schemeClr val="tx2"/>
                        </a:solidFill>
                      </a:endParaRPr>
                    </a:p>
                  </a:txBody>
                  <a:tcPr/>
                </a:tc>
                <a:tc>
                  <a:txBody>
                    <a:bodyPr/>
                    <a:lstStyle/>
                    <a:p>
                      <a:pPr algn="ctr"/>
                      <a:r>
                        <a:rPr lang="en-GB" u="sng" dirty="0" smtClean="0">
                          <a:solidFill>
                            <a:schemeClr val="tx2"/>
                          </a:solidFill>
                        </a:rPr>
                        <a:t>(xxx)</a:t>
                      </a:r>
                      <a:endParaRPr lang="en-GB" u="sng" dirty="0">
                        <a:solidFill>
                          <a:schemeClr val="tx2"/>
                        </a:solidFill>
                      </a:endParaRPr>
                    </a:p>
                  </a:txBody>
                  <a:tcPr/>
                </a:tc>
              </a:tr>
              <a:tr h="427066">
                <a:tc>
                  <a:txBody>
                    <a:bodyPr/>
                    <a:lstStyle/>
                    <a:p>
                      <a:endParaRPr lang="en-GB" b="1" dirty="0">
                        <a:solidFill>
                          <a:schemeClr val="tx2"/>
                        </a:solidFill>
                      </a:endParaRPr>
                    </a:p>
                  </a:txBody>
                  <a:tcPr/>
                </a:tc>
                <a:tc>
                  <a:txBody>
                    <a:bodyPr/>
                    <a:lstStyle/>
                    <a:p>
                      <a:r>
                        <a:rPr lang="en-GB" b="1" dirty="0" smtClean="0">
                          <a:solidFill>
                            <a:schemeClr val="tx2"/>
                          </a:solidFill>
                        </a:rPr>
                        <a:t>Adjusted</a:t>
                      </a:r>
                      <a:r>
                        <a:rPr lang="en-GB" b="1" baseline="0" dirty="0" smtClean="0">
                          <a:solidFill>
                            <a:schemeClr val="tx2"/>
                          </a:solidFill>
                        </a:rPr>
                        <a:t> taxable income</a:t>
                      </a:r>
                      <a:endParaRPr lang="en-GB" b="1" dirty="0">
                        <a:solidFill>
                          <a:schemeClr val="tx2"/>
                        </a:solidFill>
                      </a:endParaRPr>
                    </a:p>
                  </a:txBody>
                  <a:tcPr/>
                </a:tc>
                <a:tc>
                  <a:txBody>
                    <a:bodyPr/>
                    <a:lstStyle/>
                    <a:p>
                      <a:pPr algn="ctr"/>
                      <a:r>
                        <a:rPr lang="en-GB" u="none" dirty="0" smtClean="0">
                          <a:solidFill>
                            <a:schemeClr val="tx2"/>
                          </a:solidFill>
                        </a:rPr>
                        <a:t>XXX</a:t>
                      </a:r>
                      <a:endParaRPr lang="en-GB" u="none" dirty="0">
                        <a:solidFill>
                          <a:schemeClr val="tx2"/>
                        </a:solidFill>
                      </a:endParaRPr>
                    </a:p>
                  </a:txBody>
                  <a:tcPr/>
                </a:tc>
              </a:tr>
              <a:tr h="427066">
                <a:tc>
                  <a:txBody>
                    <a:bodyPr/>
                    <a:lstStyle/>
                    <a:p>
                      <a:endParaRPr lang="en-GB" b="1" dirty="0">
                        <a:solidFill>
                          <a:schemeClr val="tx2"/>
                        </a:solidFill>
                      </a:endParaRPr>
                    </a:p>
                  </a:txBody>
                  <a:tcPr/>
                </a:tc>
                <a:tc>
                  <a:txBody>
                    <a:bodyPr/>
                    <a:lstStyle/>
                    <a:p>
                      <a:r>
                        <a:rPr lang="en-GB" b="1" dirty="0" smtClean="0">
                          <a:solidFill>
                            <a:schemeClr val="tx2"/>
                          </a:solidFill>
                        </a:rPr>
                        <a:t>Tax thereon @ 30%</a:t>
                      </a:r>
                      <a:endParaRPr lang="en-GB" b="1" dirty="0">
                        <a:solidFill>
                          <a:schemeClr val="tx2"/>
                        </a:solidFill>
                      </a:endParaRPr>
                    </a:p>
                  </a:txBody>
                  <a:tcPr/>
                </a:tc>
                <a:tc>
                  <a:txBody>
                    <a:bodyPr/>
                    <a:lstStyle/>
                    <a:p>
                      <a:pPr algn="ctr"/>
                      <a:r>
                        <a:rPr lang="en-GB" dirty="0" smtClean="0">
                          <a:solidFill>
                            <a:schemeClr val="tx2"/>
                          </a:solidFill>
                        </a:rPr>
                        <a:t>XXX</a:t>
                      </a:r>
                      <a:endParaRPr lang="en-GB" dirty="0">
                        <a:solidFill>
                          <a:schemeClr val="tx2"/>
                        </a:solidFill>
                      </a:endParaRPr>
                    </a:p>
                  </a:txBody>
                  <a:tcPr/>
                </a:tc>
              </a:tr>
            </a:tbl>
          </a:graphicData>
        </a:graphic>
      </p:graphicFrame>
    </p:spTree>
    <p:extLst>
      <p:ext uri="{BB962C8B-B14F-4D97-AF65-F5344CB8AC3E}">
        <p14:creationId xmlns:p14="http://schemas.microsoft.com/office/powerpoint/2010/main" val="167903909"/>
      </p:ext>
    </p:extLst>
  </p:cSld>
  <p:clrMapOvr>
    <a:masterClrMapping/>
  </p:clrMapOvr>
  <p:transition>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a:solidFill>
                  <a:srgbClr val="CC9900"/>
                </a:solidFill>
                <a:latin typeface="Goudy Old Style" panose="02020502050305020303" pitchFamily="18" charset="0"/>
              </a:rPr>
              <a:t>Specified Sources of Income (S.15(7)(e))</a:t>
            </a: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11" name="Table 10"/>
          <p:cNvGraphicFramePr>
            <a:graphicFrameLocks noGrp="1"/>
          </p:cNvGraphicFramePr>
          <p:nvPr>
            <p:extLst>
              <p:ext uri="{D42A27DB-BD31-4B8C-83A1-F6EECF244321}">
                <p14:modId xmlns:p14="http://schemas.microsoft.com/office/powerpoint/2010/main" val="594919199"/>
              </p:ext>
            </p:extLst>
          </p:nvPr>
        </p:nvGraphicFramePr>
        <p:xfrm>
          <a:off x="0" y="1579562"/>
          <a:ext cx="9144000" cy="4406138"/>
        </p:xfrm>
        <a:graphic>
          <a:graphicData uri="http://schemas.openxmlformats.org/drawingml/2006/table">
            <a:tbl>
              <a:tblPr firstRow="1" bandRow="1">
                <a:tableStyleId>{72833802-FEF1-4C79-8D5D-14CF1EAF98D9}</a:tableStyleId>
              </a:tblPr>
              <a:tblGrid>
                <a:gridCol w="1744417"/>
                <a:gridCol w="7399583"/>
              </a:tblGrid>
              <a:tr h="413258">
                <a:tc>
                  <a:txBody>
                    <a:bodyPr/>
                    <a:lstStyle/>
                    <a:p>
                      <a:r>
                        <a:rPr lang="en-GB" sz="1800" kern="1200" dirty="0" smtClean="0">
                          <a:solidFill>
                            <a:schemeClr val="tx1"/>
                          </a:solidFill>
                          <a:latin typeface="+mn-lt"/>
                          <a:ea typeface="+mn-ea"/>
                          <a:cs typeface="+mn-cs"/>
                        </a:rPr>
                        <a:t>Summary</a:t>
                      </a:r>
                      <a:endParaRPr lang="en-GB" sz="1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800" kern="1200" dirty="0" smtClean="0">
                          <a:solidFill>
                            <a:schemeClr val="tx1"/>
                          </a:solidFill>
                          <a:latin typeface="+mn-lt"/>
                          <a:ea typeface="+mn-ea"/>
                          <a:cs typeface="+mn-cs"/>
                        </a:rPr>
                        <a:t>Details</a:t>
                      </a:r>
                      <a:endParaRPr lang="en-GB" sz="1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469">
                <a:tc>
                  <a:txBody>
                    <a:bodyPr/>
                    <a:lstStyle/>
                    <a:p>
                      <a:r>
                        <a:rPr lang="en-GB" sz="2000" dirty="0" smtClean="0"/>
                        <a:t>Rent income</a:t>
                      </a:r>
                      <a:endParaRPr lang="en-GB" sz="20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l" defTabSz="914400" rtl="0" eaLnBrk="1" fontAlgn="auto" latinLnBrk="0" hangingPunct="1">
                        <a:lnSpc>
                          <a:spcPct val="100000"/>
                        </a:lnSpc>
                        <a:spcBef>
                          <a:spcPts val="600"/>
                        </a:spcBef>
                        <a:spcAft>
                          <a:spcPts val="600"/>
                        </a:spcAft>
                        <a:buClrTx/>
                        <a:buSzTx/>
                        <a:buFontTx/>
                        <a:buNone/>
                        <a:tabLst/>
                        <a:defRPr/>
                      </a:pPr>
                      <a:r>
                        <a:rPr lang="en-US" sz="2000" kern="1200" dirty="0" smtClean="0">
                          <a:solidFill>
                            <a:schemeClr val="tx1"/>
                          </a:solidFill>
                          <a:latin typeface="+mn-lt"/>
                          <a:ea typeface="+mn-ea"/>
                          <a:cs typeface="+mn-cs"/>
                        </a:rPr>
                        <a:t>Rights granted for use or occupation of immovable property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469">
                <a:tc rowSpan="2">
                  <a:txBody>
                    <a:bodyPr/>
                    <a:lstStyle/>
                    <a:p>
                      <a:r>
                        <a:rPr lang="en-GB" sz="2000" dirty="0" smtClean="0"/>
                        <a:t>Personal income</a:t>
                      </a:r>
                      <a:endParaRPr lang="en-GB" sz="20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l" defTabSz="914400" rtl="0" eaLnBrk="1" fontAlgn="auto" latinLnBrk="0" hangingPunct="1">
                        <a:lnSpc>
                          <a:spcPct val="100000"/>
                        </a:lnSpc>
                        <a:spcBef>
                          <a:spcPts val="600"/>
                        </a:spcBef>
                        <a:spcAft>
                          <a:spcPts val="600"/>
                        </a:spcAft>
                        <a:buClrTx/>
                        <a:buSzTx/>
                        <a:buFontTx/>
                        <a:buNone/>
                        <a:tabLst/>
                        <a:defRPr/>
                      </a:pPr>
                      <a:r>
                        <a:rPr lang="en-US" sz="2000" kern="1200" dirty="0" smtClean="0">
                          <a:solidFill>
                            <a:schemeClr val="tx1"/>
                          </a:solidFill>
                          <a:latin typeface="+mn-lt"/>
                          <a:ea typeface="+mn-ea"/>
                          <a:cs typeface="+mn-cs"/>
                        </a:rPr>
                        <a:t>Employment income/ self employment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smtClean="0">
                        <a:solidFill>
                          <a:srgbClr val="000000"/>
                        </a:solidFill>
                      </a:endParaRPr>
                    </a:p>
                  </a:txBody>
                  <a:tcPr/>
                </a:tc>
                <a:tc>
                  <a:txBody>
                    <a:bodyPr/>
                    <a:lstStyle/>
                    <a:p>
                      <a:pPr marL="0" marR="0" lvl="1" indent="0" algn="l" defTabSz="914400" rtl="0" eaLnBrk="1" fontAlgn="auto" latinLnBrk="0" hangingPunct="1">
                        <a:lnSpc>
                          <a:spcPct val="100000"/>
                        </a:lnSpc>
                        <a:spcBef>
                          <a:spcPts val="600"/>
                        </a:spcBef>
                        <a:spcAft>
                          <a:spcPts val="600"/>
                        </a:spcAft>
                        <a:buClrTx/>
                        <a:buSzTx/>
                        <a:buFontTx/>
                        <a:buNone/>
                        <a:tabLst/>
                        <a:defRPr/>
                      </a:pPr>
                      <a:r>
                        <a:rPr lang="en-US" sz="2000" kern="1200" dirty="0" smtClean="0">
                          <a:solidFill>
                            <a:schemeClr val="tx1"/>
                          </a:solidFill>
                          <a:latin typeface="+mn-lt"/>
                          <a:ea typeface="+mn-ea"/>
                          <a:cs typeface="+mn-cs"/>
                        </a:rPr>
                        <a:t>Wife's employment income/ wife's self-employment income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3024">
                <a:tc>
                  <a:txBody>
                    <a:bodyPr/>
                    <a:lstStyle/>
                    <a:p>
                      <a:r>
                        <a:rPr lang="en-GB" sz="2000" dirty="0" smtClean="0"/>
                        <a:t>Farming income</a:t>
                      </a:r>
                      <a:endParaRPr lang="en-GB" sz="20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l" defTabSz="914400" rtl="0" eaLnBrk="1" fontAlgn="auto" latinLnBrk="0" hangingPunct="1">
                        <a:lnSpc>
                          <a:spcPct val="100000"/>
                        </a:lnSpc>
                        <a:spcBef>
                          <a:spcPts val="600"/>
                        </a:spcBef>
                        <a:spcAft>
                          <a:spcPts val="600"/>
                        </a:spcAft>
                        <a:buClrTx/>
                        <a:buSzTx/>
                        <a:buFontTx/>
                        <a:buNone/>
                        <a:tabLst/>
                        <a:defRPr/>
                      </a:pPr>
                      <a:r>
                        <a:rPr lang="en-US" sz="2000" kern="1200" dirty="0" smtClean="0">
                          <a:solidFill>
                            <a:schemeClr val="tx1"/>
                          </a:solidFill>
                          <a:latin typeface="+mn-lt"/>
                          <a:ea typeface="+mn-ea"/>
                          <a:cs typeface="+mn-cs"/>
                        </a:rPr>
                        <a:t>Agricultural, pastoral, horticultural, forestry or similar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7571">
                <a:tc>
                  <a:txBody>
                    <a:bodyPr/>
                    <a:lstStyle/>
                    <a:p>
                      <a:r>
                        <a:rPr lang="en-GB" sz="2000" dirty="0" smtClean="0"/>
                        <a:t>Pension</a:t>
                      </a:r>
                      <a:endParaRPr lang="en-GB" sz="20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l" defTabSz="914400" rtl="0" eaLnBrk="1" fontAlgn="auto" latinLnBrk="0" hangingPunct="1">
                        <a:lnSpc>
                          <a:spcPct val="100000"/>
                        </a:lnSpc>
                        <a:spcBef>
                          <a:spcPts val="600"/>
                        </a:spcBef>
                        <a:spcAft>
                          <a:spcPts val="600"/>
                        </a:spcAft>
                        <a:buClrTx/>
                        <a:buSzTx/>
                        <a:buFontTx/>
                        <a:buNone/>
                        <a:tabLst/>
                        <a:defRPr/>
                      </a:pPr>
                      <a:r>
                        <a:rPr lang="en-GB" sz="2000" kern="1200" dirty="0" smtClean="0">
                          <a:solidFill>
                            <a:schemeClr val="tx1"/>
                          </a:solidFill>
                          <a:latin typeface="+mn-lt"/>
                          <a:ea typeface="+mn-ea"/>
                          <a:cs typeface="+mn-cs"/>
                        </a:rPr>
                        <a:t>Surplus funds to an employer in respect of registered pension or registered provident funds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7571">
                <a:tc>
                  <a:txBody>
                    <a:bodyPr/>
                    <a:lstStyle/>
                    <a:p>
                      <a:r>
                        <a:rPr lang="en-GB" sz="2000" dirty="0" smtClean="0"/>
                        <a:t>Extractive</a:t>
                      </a:r>
                      <a:r>
                        <a:rPr lang="en-GB" sz="2000" baseline="0" dirty="0" smtClean="0"/>
                        <a:t> sector</a:t>
                      </a:r>
                      <a:endParaRPr lang="en-GB" sz="20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l" defTabSz="914400" rtl="0" eaLnBrk="1" fontAlgn="auto" latinLnBrk="0" hangingPunct="1">
                        <a:lnSpc>
                          <a:spcPct val="100000"/>
                        </a:lnSpc>
                        <a:spcBef>
                          <a:spcPts val="600"/>
                        </a:spcBef>
                        <a:spcAft>
                          <a:spcPts val="600"/>
                        </a:spcAft>
                        <a:buClrTx/>
                        <a:buSzTx/>
                        <a:buFontTx/>
                        <a:buNone/>
                        <a:tabLst/>
                        <a:defRPr/>
                      </a:pPr>
                      <a:r>
                        <a:rPr lang="en-GB" sz="2000" kern="1200" dirty="0" smtClean="0">
                          <a:solidFill>
                            <a:schemeClr val="tx1"/>
                          </a:solidFill>
                          <a:latin typeface="+mn-lt"/>
                          <a:ea typeface="+mn-ea"/>
                          <a:cs typeface="+mn-cs"/>
                        </a:rPr>
                        <a:t>Income of a licensee from one licence area or a contractor from one contract area as determined in accordance with the Ninth Schedule.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611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2000" dirty="0" smtClean="0"/>
                        <a:t>Other business</a:t>
                      </a:r>
                      <a:r>
                        <a:rPr lang="en-GB" sz="2000" baseline="0" dirty="0" smtClean="0"/>
                        <a:t> income</a:t>
                      </a:r>
                      <a:endParaRPr lang="en-GB" sz="2000" dirty="0" smtClean="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l" defTabSz="914400" rtl="0" eaLnBrk="1" fontAlgn="auto" latinLnBrk="0" hangingPunct="1">
                        <a:lnSpc>
                          <a:spcPct val="100000"/>
                        </a:lnSpc>
                        <a:spcBef>
                          <a:spcPts val="600"/>
                        </a:spcBef>
                        <a:spcAft>
                          <a:spcPts val="600"/>
                        </a:spcAft>
                        <a:buClrTx/>
                        <a:buSzTx/>
                        <a:buFontTx/>
                        <a:buNone/>
                        <a:tabLst/>
                        <a:defRPr/>
                      </a:pPr>
                      <a:r>
                        <a:rPr lang="en-US" sz="2000" kern="1200" dirty="0" smtClean="0">
                          <a:solidFill>
                            <a:schemeClr val="tx1"/>
                          </a:solidFill>
                          <a:latin typeface="+mn-lt"/>
                          <a:ea typeface="+mn-ea"/>
                          <a:cs typeface="+mn-cs"/>
                        </a:rPr>
                        <a:t>Other sources of income chargeable to tax under section 3 (2) (a) not falling within subparagraph (i), (ii), (iii) or (iv) of this paragraph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35656708"/>
      </p:ext>
    </p:extLst>
  </p:cSld>
  <p:clrMapOvr>
    <a:masterClrMapping/>
  </p:clrMapOvr>
  <p:transition>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Tax Rates</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3" name="Table 2"/>
          <p:cNvGraphicFramePr>
            <a:graphicFrameLocks noGrp="1"/>
          </p:cNvGraphicFramePr>
          <p:nvPr>
            <p:extLst>
              <p:ext uri="{D42A27DB-BD31-4B8C-83A1-F6EECF244321}">
                <p14:modId xmlns:p14="http://schemas.microsoft.com/office/powerpoint/2010/main" val="2106451280"/>
              </p:ext>
            </p:extLst>
          </p:nvPr>
        </p:nvGraphicFramePr>
        <p:xfrm>
          <a:off x="76200" y="1600200"/>
          <a:ext cx="8334374" cy="2382520"/>
        </p:xfrm>
        <a:graphic>
          <a:graphicData uri="http://schemas.openxmlformats.org/drawingml/2006/table">
            <a:tbl>
              <a:tblPr firstRow="1" bandRow="1">
                <a:tableStyleId>{21E4AEA4-8DFA-4A89-87EB-49C32662AFE0}</a:tableStyleId>
              </a:tblPr>
              <a:tblGrid>
                <a:gridCol w="6940972"/>
                <a:gridCol w="1393402"/>
              </a:tblGrid>
              <a:tr h="370840">
                <a:tc>
                  <a:txBody>
                    <a:bodyPr/>
                    <a:lstStyle/>
                    <a:p>
                      <a:endParaRPr lang="en-GB" dirty="0">
                        <a:solidFill>
                          <a:schemeClr val="tx2"/>
                        </a:solidFill>
                      </a:endParaRPr>
                    </a:p>
                  </a:txBody>
                  <a:tcPr/>
                </a:tc>
                <a:tc>
                  <a:txBody>
                    <a:bodyPr/>
                    <a:lstStyle/>
                    <a:p>
                      <a:pPr algn="ctr"/>
                      <a:r>
                        <a:rPr lang="en-GB" dirty="0" err="1" smtClean="0">
                          <a:solidFill>
                            <a:schemeClr val="tx2"/>
                          </a:solidFill>
                        </a:rPr>
                        <a:t>KShs</a:t>
                      </a:r>
                      <a:r>
                        <a:rPr lang="en-GB" dirty="0" smtClean="0">
                          <a:solidFill>
                            <a:schemeClr val="tx2"/>
                          </a:solidFill>
                        </a:rPr>
                        <a:t>.</a:t>
                      </a:r>
                      <a:endParaRPr lang="en-GB" dirty="0">
                        <a:solidFill>
                          <a:schemeClr val="tx2"/>
                        </a:solidFill>
                      </a:endParaRPr>
                    </a:p>
                  </a:txBody>
                  <a:tcPr/>
                </a:tc>
              </a:tr>
              <a:tr h="370840">
                <a:tc>
                  <a:txBody>
                    <a:bodyPr/>
                    <a:lstStyle/>
                    <a:p>
                      <a:pPr marL="0" algn="l" defTabSz="914400" rtl="0" eaLnBrk="1" latinLnBrk="0" hangingPunct="1"/>
                      <a:r>
                        <a:rPr lang="en-GB" sz="2000" kern="1200" dirty="0" smtClean="0">
                          <a:solidFill>
                            <a:schemeClr val="tx1"/>
                          </a:solidFill>
                          <a:latin typeface="+mn-lt"/>
                          <a:ea typeface="+mn-ea"/>
                          <a:cs typeface="+mn-cs"/>
                        </a:rPr>
                        <a:t>Corporate  (Resident)</a:t>
                      </a:r>
                    </a:p>
                    <a:p>
                      <a:pPr marL="0" algn="l" defTabSz="914400" rtl="0" eaLnBrk="1" latinLnBrk="0" hangingPunct="1"/>
                      <a:endParaRPr lang="en-GB" sz="2000" kern="1200" dirty="0" smtClean="0">
                        <a:solidFill>
                          <a:schemeClr val="tx1"/>
                        </a:solidFill>
                        <a:latin typeface="+mn-lt"/>
                        <a:ea typeface="+mn-ea"/>
                        <a:cs typeface="+mn-cs"/>
                      </a:endParaRPr>
                    </a:p>
                    <a:p>
                      <a:pPr marL="0" algn="l" defTabSz="914400" rtl="0" eaLnBrk="1" latinLnBrk="0" hangingPunct="1"/>
                      <a:endParaRPr lang="en-GB" sz="2000" kern="1200" dirty="0">
                        <a:solidFill>
                          <a:schemeClr val="tx1"/>
                        </a:solidFill>
                        <a:latin typeface="+mn-lt"/>
                        <a:ea typeface="+mn-ea"/>
                        <a:cs typeface="+mn-cs"/>
                      </a:endParaRPr>
                    </a:p>
                  </a:txBody>
                  <a:tcPr/>
                </a:tc>
                <a:tc>
                  <a:txBody>
                    <a:bodyPr/>
                    <a:lstStyle/>
                    <a:p>
                      <a:pPr marL="0" algn="l" defTabSz="914400" rtl="0" eaLnBrk="1" latinLnBrk="0" hangingPunct="1"/>
                      <a:r>
                        <a:rPr lang="en-GB" sz="2000" kern="1200" dirty="0" smtClean="0">
                          <a:solidFill>
                            <a:schemeClr val="tx1"/>
                          </a:solidFill>
                          <a:latin typeface="+mn-lt"/>
                          <a:ea typeface="+mn-ea"/>
                          <a:cs typeface="+mn-cs"/>
                        </a:rPr>
                        <a:t>30%</a:t>
                      </a:r>
                      <a:endParaRPr lang="en-GB" sz="2000" kern="1200" dirty="0">
                        <a:solidFill>
                          <a:schemeClr val="tx1"/>
                        </a:solidFill>
                        <a:latin typeface="+mn-lt"/>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kern="1200" dirty="0" smtClean="0">
                          <a:solidFill>
                            <a:schemeClr val="tx1"/>
                          </a:solidFill>
                          <a:latin typeface="+mn-lt"/>
                          <a:ea typeface="+mn-ea"/>
                          <a:cs typeface="+mn-cs"/>
                        </a:rPr>
                        <a:t>Corporate  (Non- Resident)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kern="1200" dirty="0" smtClean="0">
                        <a:solidFill>
                          <a:schemeClr val="tx1"/>
                        </a:solidFill>
                        <a:latin typeface="+mn-lt"/>
                        <a:ea typeface="+mn-ea"/>
                        <a:cs typeface="+mn-cs"/>
                      </a:endParaRPr>
                    </a:p>
                    <a:p>
                      <a:pPr marL="0" algn="l" defTabSz="914400" rtl="0" eaLnBrk="1" latinLnBrk="0" hangingPunct="1"/>
                      <a:endParaRPr lang="en-GB" sz="2000" kern="1200" dirty="0">
                        <a:solidFill>
                          <a:schemeClr val="tx1"/>
                        </a:solidFill>
                        <a:latin typeface="+mn-lt"/>
                        <a:ea typeface="+mn-ea"/>
                        <a:cs typeface="+mn-cs"/>
                      </a:endParaRPr>
                    </a:p>
                  </a:txBody>
                  <a:tcPr/>
                </a:tc>
                <a:tc>
                  <a:txBody>
                    <a:bodyPr/>
                    <a:lstStyle/>
                    <a:p>
                      <a:pPr marL="0" algn="l" defTabSz="914400" rtl="0" eaLnBrk="1" latinLnBrk="0" hangingPunct="1"/>
                      <a:r>
                        <a:rPr lang="en-GB" sz="2000" kern="1200" dirty="0" smtClean="0">
                          <a:solidFill>
                            <a:schemeClr val="tx1"/>
                          </a:solidFill>
                          <a:latin typeface="+mn-lt"/>
                          <a:ea typeface="+mn-ea"/>
                          <a:cs typeface="+mn-cs"/>
                        </a:rPr>
                        <a:t>37.5%</a:t>
                      </a:r>
                      <a:endParaRPr lang="en-GB" sz="2000" kern="1200" dirty="0">
                        <a:solidFill>
                          <a:schemeClr val="tx1"/>
                        </a:solidFill>
                        <a:latin typeface="+mn-lt"/>
                        <a:ea typeface="+mn-ea"/>
                        <a:cs typeface="+mn-cs"/>
                      </a:endParaRPr>
                    </a:p>
                  </a:txBody>
                  <a:tcPr/>
                </a:tc>
              </a:tr>
            </a:tbl>
          </a:graphicData>
        </a:graphic>
      </p:graphicFrame>
    </p:spTree>
    <p:extLst>
      <p:ext uri="{BB962C8B-B14F-4D97-AF65-F5344CB8AC3E}">
        <p14:creationId xmlns:p14="http://schemas.microsoft.com/office/powerpoint/2010/main" val="2908024375"/>
      </p:ext>
    </p:extLst>
  </p:cSld>
  <p:clrMapOvr>
    <a:masterClrMapping/>
  </p:clrMapOvr>
  <p:transition>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Tax payments and Returns</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pic>
        <p:nvPicPr>
          <p:cNvPr id="8" name="table"/>
          <p:cNvPicPr>
            <a:picLocks noChangeAspect="1"/>
          </p:cNvPicPr>
          <p:nvPr/>
        </p:nvPicPr>
        <p:blipFill>
          <a:blip r:embed="rId4"/>
          <a:stretch>
            <a:fillRect/>
          </a:stretch>
        </p:blipFill>
        <p:spPr>
          <a:xfrm>
            <a:off x="76200" y="1607636"/>
            <a:ext cx="9067800" cy="4945563"/>
          </a:xfrm>
          <a:prstGeom prst="rect">
            <a:avLst/>
          </a:prstGeom>
          <a:ln>
            <a:solidFill>
              <a:schemeClr val="bg1"/>
            </a:solidFill>
          </a:ln>
        </p:spPr>
      </p:pic>
    </p:spTree>
    <p:extLst>
      <p:ext uri="{BB962C8B-B14F-4D97-AF65-F5344CB8AC3E}">
        <p14:creationId xmlns:p14="http://schemas.microsoft.com/office/powerpoint/2010/main" val="3466057327"/>
      </p:ext>
    </p:extLst>
  </p:cSld>
  <p:clrMapOvr>
    <a:masterClrMapping/>
  </p:clrMapOvr>
  <p:transition>
    <p:push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Instalment Taxes- Determination</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10" name="Diagram 9"/>
          <p:cNvGraphicFramePr/>
          <p:nvPr>
            <p:extLst>
              <p:ext uri="{D42A27DB-BD31-4B8C-83A1-F6EECF244321}">
                <p14:modId xmlns:p14="http://schemas.microsoft.com/office/powerpoint/2010/main" val="940655764"/>
              </p:ext>
            </p:extLst>
          </p:nvPr>
        </p:nvGraphicFramePr>
        <p:xfrm>
          <a:off x="243840" y="1752600"/>
          <a:ext cx="8666480" cy="4292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68265955"/>
      </p:ext>
    </p:extLst>
  </p:cSld>
  <p:clrMapOvr>
    <a:masterClrMapping/>
  </p:clrMapOvr>
  <p:transition>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Presentation outline</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5078313"/>
          </a:xfrm>
          <a:prstGeom prst="rect">
            <a:avLst/>
          </a:prstGeom>
        </p:spPr>
        <p:txBody>
          <a:bodyPr wrap="square">
            <a:spAutoFit/>
          </a:bodyPr>
          <a:lstStyle/>
          <a:p>
            <a:pPr marL="357188" indent="-357188" defTabSz="785813">
              <a:lnSpc>
                <a:spcPct val="150000"/>
              </a:lnSpc>
              <a:spcBef>
                <a:spcPct val="20000"/>
              </a:spcBef>
              <a:buClr>
                <a:srgbClr val="FFE600"/>
              </a:buClr>
              <a:buSzPct val="70000"/>
              <a:buFont typeface="Wingdings" panose="05000000000000000000" pitchFamily="2" charset="2"/>
              <a:buChar char="q"/>
              <a:tabLst>
                <a:tab pos="1828800" algn="l"/>
              </a:tabLst>
              <a:defRPr/>
            </a:pPr>
            <a:r>
              <a:rPr lang="en-US" altLang="en-US" sz="2400" dirty="0" smtClean="0"/>
              <a:t>Taxation Environment </a:t>
            </a:r>
          </a:p>
          <a:p>
            <a:pPr marL="357188" indent="-357188" defTabSz="785813">
              <a:lnSpc>
                <a:spcPct val="150000"/>
              </a:lnSpc>
              <a:spcBef>
                <a:spcPct val="20000"/>
              </a:spcBef>
              <a:buClr>
                <a:srgbClr val="FFE600"/>
              </a:buClr>
              <a:buSzPct val="70000"/>
              <a:buFont typeface="Wingdings" panose="05000000000000000000" pitchFamily="2" charset="2"/>
              <a:buChar char="q"/>
              <a:tabLst>
                <a:tab pos="1828800" algn="l"/>
              </a:tabLst>
              <a:defRPr/>
            </a:pPr>
            <a:r>
              <a:rPr lang="en-US" altLang="en-US" sz="2400" dirty="0" smtClean="0"/>
              <a:t>Taxation of Cooperatives</a:t>
            </a:r>
          </a:p>
          <a:p>
            <a:pPr marL="357188" indent="-357188" defTabSz="785813">
              <a:lnSpc>
                <a:spcPct val="150000"/>
              </a:lnSpc>
              <a:spcBef>
                <a:spcPct val="20000"/>
              </a:spcBef>
              <a:buClr>
                <a:srgbClr val="FFE600"/>
              </a:buClr>
              <a:buSzPct val="70000"/>
              <a:buFont typeface="Wingdings" panose="05000000000000000000" pitchFamily="2" charset="2"/>
              <a:buChar char="q"/>
              <a:tabLst>
                <a:tab pos="1828800" algn="l"/>
              </a:tabLst>
              <a:defRPr/>
            </a:pPr>
            <a:r>
              <a:rPr lang="en-US" altLang="en-US" sz="2400" dirty="0" smtClean="0"/>
              <a:t>Filing of tax returns - Income Tax Returns,  Withholding VAT, Excise Tax</a:t>
            </a:r>
          </a:p>
          <a:p>
            <a:pPr marL="357188" indent="-357188" defTabSz="785813">
              <a:lnSpc>
                <a:spcPct val="150000"/>
              </a:lnSpc>
              <a:spcBef>
                <a:spcPct val="20000"/>
              </a:spcBef>
              <a:buClr>
                <a:srgbClr val="FFE600"/>
              </a:buClr>
              <a:buSzPct val="70000"/>
              <a:buFont typeface="Wingdings" panose="05000000000000000000" pitchFamily="2" charset="2"/>
              <a:buChar char="q"/>
              <a:tabLst>
                <a:tab pos="1828800" algn="l"/>
              </a:tabLst>
              <a:defRPr/>
            </a:pPr>
            <a:r>
              <a:rPr lang="en-US" altLang="en-US" sz="2400" dirty="0" smtClean="0"/>
              <a:t>Dispute resolution</a:t>
            </a:r>
          </a:p>
          <a:p>
            <a:pPr marL="357188" indent="-357188" defTabSz="785813">
              <a:lnSpc>
                <a:spcPct val="150000"/>
              </a:lnSpc>
              <a:spcBef>
                <a:spcPct val="20000"/>
              </a:spcBef>
              <a:buClr>
                <a:srgbClr val="FFE600"/>
              </a:buClr>
              <a:buSzPct val="70000"/>
              <a:buFont typeface="Wingdings" panose="05000000000000000000" pitchFamily="2" charset="2"/>
              <a:buChar char="q"/>
              <a:tabLst>
                <a:tab pos="1828800" algn="l"/>
              </a:tabLst>
              <a:defRPr/>
            </a:pPr>
            <a:r>
              <a:rPr lang="en-US" altLang="en-US" sz="2400" dirty="0" smtClean="0"/>
              <a:t>Emerging issues – Finance Bill, Income Tax Bill and High Court Rulings</a:t>
            </a:r>
          </a:p>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spTree>
  </p:cSld>
  <p:clrMapOvr>
    <a:masterClrMapping/>
  </p:clrMapOvr>
  <p:transition>
    <p:push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Late Payment and Filing</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0052" y="1470025"/>
            <a:ext cx="9047747" cy="4832092"/>
          </a:xfrm>
          <a:prstGeom prst="rect">
            <a:avLst/>
          </a:prstGeom>
        </p:spPr>
        <p:txBody>
          <a:bodyPr wrap="square">
            <a:spAutoFit/>
          </a:bodyPr>
          <a:lstStyle/>
          <a:p>
            <a:pPr algn="just">
              <a:spcBef>
                <a:spcPct val="70000"/>
              </a:spcBef>
            </a:pPr>
            <a:endParaRPr lang="en-US" altLang="en-US" sz="2400" dirty="0" smtClean="0">
              <a:solidFill>
                <a:schemeClr val="accent2"/>
              </a:solidFill>
            </a:endParaRPr>
          </a:p>
          <a:p>
            <a:pPr marL="342900" indent="-342900" algn="just">
              <a:spcBef>
                <a:spcPct val="70000"/>
              </a:spcBef>
              <a:buFont typeface="Wingdings" panose="05000000000000000000" pitchFamily="2" charset="2"/>
              <a:buChar char="q"/>
            </a:pPr>
            <a:r>
              <a:rPr lang="en-US" altLang="en-US" sz="2000" dirty="0" smtClean="0"/>
              <a:t>Filing Self Assessment Return Late -  </a:t>
            </a:r>
            <a:r>
              <a:rPr lang="en-US" altLang="en-US" sz="2000" dirty="0"/>
              <a:t>penalty is 5% of the tax balance or </a:t>
            </a:r>
            <a:r>
              <a:rPr lang="en-US" altLang="en-US" sz="2000" dirty="0" err="1"/>
              <a:t>Kshs</a:t>
            </a:r>
            <a:r>
              <a:rPr lang="en-US" altLang="en-US" sz="2000" dirty="0"/>
              <a:t>. 10,000 whichever is higher</a:t>
            </a:r>
            <a:r>
              <a:rPr lang="en-US" altLang="en-US" sz="2000" dirty="0" smtClean="0"/>
              <a:t>.</a:t>
            </a:r>
            <a:endParaRPr lang="en-US" altLang="en-US" sz="2000" dirty="0"/>
          </a:p>
          <a:p>
            <a:pPr marL="342900" indent="-342900" algn="just">
              <a:spcBef>
                <a:spcPct val="70000"/>
              </a:spcBef>
              <a:buFont typeface="Wingdings" panose="05000000000000000000" pitchFamily="2" charset="2"/>
              <a:buChar char="q"/>
            </a:pPr>
            <a:r>
              <a:rPr lang="en-US" altLang="en-US" sz="2000" dirty="0"/>
              <a:t>Late payment of tax balance attracts 20% on the tax due and thereafter interest at the rate of 1% per </a:t>
            </a:r>
            <a:r>
              <a:rPr lang="en-US" altLang="en-US" sz="2000" dirty="0" smtClean="0"/>
              <a:t>month</a:t>
            </a:r>
            <a:endParaRPr lang="en-US" altLang="en-US" sz="2000" dirty="0"/>
          </a:p>
          <a:p>
            <a:pPr marL="342900" indent="-342900" algn="just">
              <a:spcBef>
                <a:spcPct val="70000"/>
              </a:spcBef>
              <a:buFont typeface="Wingdings" panose="05000000000000000000" pitchFamily="2" charset="2"/>
              <a:buChar char="q"/>
            </a:pPr>
            <a:r>
              <a:rPr lang="en-US" altLang="en-US" sz="2000" dirty="0"/>
              <a:t>Penalty for underpayment of instalment tax is 20% of the difference between the amount of instalment tax payable and the instalment tax actually paid </a:t>
            </a:r>
          </a:p>
          <a:p>
            <a:pPr marL="342900" indent="-342900" algn="just">
              <a:spcBef>
                <a:spcPct val="70000"/>
              </a:spcBef>
              <a:buFont typeface="Wingdings" panose="05000000000000000000" pitchFamily="2" charset="2"/>
              <a:buChar char="q"/>
            </a:pPr>
            <a:r>
              <a:rPr lang="en-US" altLang="en-US" sz="2000" dirty="0"/>
              <a:t>The general penalty for offences is a fine not exceeding Kshs.100,000 or imprisonment for a term not exceeding six months or both (</a:t>
            </a:r>
            <a:r>
              <a:rPr lang="en-US" altLang="en-US" sz="2000" dirty="0" smtClean="0"/>
              <a:t>S.107)</a:t>
            </a:r>
            <a:endParaRPr lang="en-GB" sz="2000" dirty="0"/>
          </a:p>
          <a:p>
            <a:pPr marL="342900" indent="-342900" defTabSz="785813">
              <a:spcBef>
                <a:spcPct val="20000"/>
              </a:spcBef>
              <a:buClr>
                <a:srgbClr val="FFE600"/>
              </a:buClr>
              <a:buSzPct val="70000"/>
              <a:buFont typeface="Arial" panose="020B0604020202020204" pitchFamily="34" charset="0"/>
              <a:buChar char="•"/>
              <a:tabLst>
                <a:tab pos="1828800" algn="l"/>
              </a:tabLst>
              <a:defRPr/>
            </a:pPr>
            <a:endParaRPr lang="en-US" altLang="en-US" sz="2000" dirty="0" smtClean="0"/>
          </a:p>
          <a:p>
            <a:pPr defTabSz="785813">
              <a:spcBef>
                <a:spcPct val="20000"/>
              </a:spcBef>
              <a:buClr>
                <a:srgbClr val="FFE600"/>
              </a:buClr>
              <a:buSzPct val="70000"/>
              <a:tabLst>
                <a:tab pos="1828800" algn="l"/>
              </a:tabLst>
              <a:defRPr/>
            </a:pPr>
            <a:endParaRPr lang="en-US" altLang="en-US" sz="2000" dirty="0" smtClean="0"/>
          </a:p>
        </p:txBody>
      </p:sp>
    </p:spTree>
    <p:extLst>
      <p:ext uri="{BB962C8B-B14F-4D97-AF65-F5344CB8AC3E}">
        <p14:creationId xmlns:p14="http://schemas.microsoft.com/office/powerpoint/2010/main" val="3352373027"/>
      </p:ext>
    </p:extLst>
  </p:cSld>
  <p:clrMapOvr>
    <a:masterClrMapping/>
  </p:clrMapOvr>
  <p:transition>
    <p:push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Contentious Issues</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0" y="1559510"/>
            <a:ext cx="9067800" cy="5964710"/>
          </a:xfrm>
          <a:prstGeom prst="rect">
            <a:avLst/>
          </a:prstGeom>
        </p:spPr>
        <p:txBody>
          <a:bodyPr wrap="square">
            <a:spAutoFit/>
          </a:bodyPr>
          <a:lstStyle/>
          <a:p>
            <a:pPr marL="342900" indent="-342900">
              <a:buFont typeface="Wingdings" panose="05000000000000000000" pitchFamily="2" charset="2"/>
              <a:buChar char="q"/>
            </a:pPr>
            <a:r>
              <a:rPr lang="en-GB" sz="2400" dirty="0" smtClean="0"/>
              <a:t>Excessive Powers of the Commissioner can deem a cooperative to be a company.</a:t>
            </a:r>
          </a:p>
          <a:p>
            <a:endParaRPr lang="en-GB" sz="2400" dirty="0" smtClean="0"/>
          </a:p>
          <a:p>
            <a:pPr marL="342900" indent="-342900">
              <a:buFont typeface="Wingdings" panose="05000000000000000000" pitchFamily="2" charset="2"/>
              <a:buChar char="q"/>
            </a:pPr>
            <a:r>
              <a:rPr lang="en-GB" sz="2400" dirty="0" smtClean="0"/>
              <a:t>FOSA Income – Taxable income as per the Case of </a:t>
            </a:r>
            <a:r>
              <a:rPr lang="en-GB" sz="2400" dirty="0" err="1" smtClean="0"/>
              <a:t>Muramati</a:t>
            </a:r>
            <a:r>
              <a:rPr lang="en-GB" sz="2400" dirty="0" smtClean="0"/>
              <a:t> District Tea Growers SACCO (2015).</a:t>
            </a:r>
          </a:p>
          <a:p>
            <a:pPr marL="342900" indent="-342900">
              <a:buFont typeface="Wingdings" panose="05000000000000000000" pitchFamily="2" charset="2"/>
              <a:buChar char="q"/>
            </a:pPr>
            <a:endParaRPr lang="en-GB" sz="2400" dirty="0"/>
          </a:p>
          <a:p>
            <a:pPr marL="342900" indent="-342900">
              <a:buFont typeface="Wingdings" panose="05000000000000000000" pitchFamily="2" charset="2"/>
              <a:buChar char="q"/>
            </a:pPr>
            <a:r>
              <a:rPr lang="en-GB" sz="2400" dirty="0" smtClean="0"/>
              <a:t>Membership – </a:t>
            </a:r>
            <a:r>
              <a:rPr lang="en-GB" sz="2400" dirty="0" err="1" smtClean="0"/>
              <a:t>Saccos</a:t>
            </a:r>
            <a:r>
              <a:rPr lang="en-GB" sz="2400" dirty="0" smtClean="0"/>
              <a:t> with corporate membership, the Income Tax Act defines a cooperative as one made of individual members.</a:t>
            </a:r>
          </a:p>
          <a:p>
            <a:pPr marL="342900" indent="-342900">
              <a:buFont typeface="Wingdings" panose="05000000000000000000" pitchFamily="2" charset="2"/>
              <a:buChar char="q"/>
            </a:pPr>
            <a:endParaRPr lang="en-GB" sz="2400" dirty="0" smtClean="0"/>
          </a:p>
          <a:p>
            <a:pPr marL="342900" indent="-342900">
              <a:buFont typeface="Wingdings" panose="05000000000000000000" pitchFamily="2" charset="2"/>
              <a:buChar char="q"/>
            </a:pPr>
            <a:r>
              <a:rPr lang="en-GB" sz="2400" dirty="0" smtClean="0"/>
              <a:t>Allocation of Expenses between taxable and non taxable income – No method of allocation of expenses in the Act</a:t>
            </a:r>
          </a:p>
          <a:p>
            <a:pPr marL="342900" indent="-342900" defTabSz="785813">
              <a:lnSpc>
                <a:spcPct val="150000"/>
              </a:lnSpc>
              <a:spcBef>
                <a:spcPct val="20000"/>
              </a:spcBef>
              <a:buClr>
                <a:srgbClr val="FFE600"/>
              </a:buClr>
              <a:buSzPct val="70000"/>
              <a:buFont typeface="Wingdings" panose="05000000000000000000" pitchFamily="2" charset="2"/>
              <a:buChar char="q"/>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spTree>
    <p:extLst>
      <p:ext uri="{BB962C8B-B14F-4D97-AF65-F5344CB8AC3E}">
        <p14:creationId xmlns:p14="http://schemas.microsoft.com/office/powerpoint/2010/main" val="1352054555"/>
      </p:ext>
    </p:extLst>
  </p:cSld>
  <p:clrMapOvr>
    <a:masterClrMapping/>
  </p:clrMapOvr>
  <p:transition>
    <p:push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Contentious issues</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0" y="1548063"/>
            <a:ext cx="9144000" cy="5755422"/>
          </a:xfrm>
          <a:prstGeom prst="rect">
            <a:avLst/>
          </a:prstGeom>
        </p:spPr>
        <p:txBody>
          <a:bodyPr wrap="square">
            <a:spAutoFit/>
          </a:bodyPr>
          <a:lstStyle/>
          <a:p>
            <a:pPr marL="406400" lvl="1" indent="-292100">
              <a:defRPr/>
            </a:pPr>
            <a:r>
              <a:rPr lang="en-ZA" sz="2000" dirty="0" smtClean="0"/>
              <a:t>A </a:t>
            </a:r>
            <a:r>
              <a:rPr lang="en-ZA" sz="2000" dirty="0"/>
              <a:t>debt shall be considered to have become bad if it is proved </a:t>
            </a:r>
            <a:r>
              <a:rPr lang="en-ZA" sz="2000" u="sng" dirty="0">
                <a:solidFill>
                  <a:srgbClr val="FFC000"/>
                </a:solidFill>
              </a:rPr>
              <a:t>to </a:t>
            </a:r>
            <a:r>
              <a:rPr lang="en-ZA" sz="2000" u="sng" dirty="0" smtClean="0">
                <a:solidFill>
                  <a:srgbClr val="FFC000"/>
                </a:solidFill>
              </a:rPr>
              <a:t>the</a:t>
            </a:r>
          </a:p>
          <a:p>
            <a:pPr marL="406400" lvl="1" indent="-292100">
              <a:defRPr/>
            </a:pPr>
            <a:r>
              <a:rPr lang="en-ZA" sz="2000" u="sng" dirty="0" smtClean="0">
                <a:solidFill>
                  <a:srgbClr val="FFC000"/>
                </a:solidFill>
              </a:rPr>
              <a:t>satisfaction </a:t>
            </a:r>
            <a:r>
              <a:rPr lang="en-ZA" sz="2000" u="sng" dirty="0">
                <a:solidFill>
                  <a:srgbClr val="FFC000"/>
                </a:solidFill>
              </a:rPr>
              <a:t>of the Commissioner </a:t>
            </a:r>
            <a:r>
              <a:rPr lang="en-ZA" sz="2000" dirty="0"/>
              <a:t>to be </a:t>
            </a:r>
            <a:r>
              <a:rPr lang="en-ZA" sz="2000" dirty="0" smtClean="0"/>
              <a:t>uncollectable per </a:t>
            </a:r>
            <a:r>
              <a:rPr lang="en-ZA" sz="2000" b="1" dirty="0" smtClean="0">
                <a:solidFill>
                  <a:srgbClr val="FFC000"/>
                </a:solidFill>
              </a:rPr>
              <a:t>LN </a:t>
            </a:r>
            <a:r>
              <a:rPr lang="en-ZA" sz="2000" b="1" dirty="0">
                <a:solidFill>
                  <a:srgbClr val="FFC000"/>
                </a:solidFill>
              </a:rPr>
              <a:t>No. 37 (2011</a:t>
            </a:r>
            <a:r>
              <a:rPr lang="en-ZA" sz="2000" b="1" dirty="0" smtClean="0">
                <a:solidFill>
                  <a:srgbClr val="FFC000"/>
                </a:solidFill>
              </a:rPr>
              <a:t>).</a:t>
            </a:r>
            <a:endParaRPr lang="en-ZA" sz="2000" b="1" dirty="0">
              <a:solidFill>
                <a:srgbClr val="FFC000"/>
              </a:solidFill>
            </a:endParaRPr>
          </a:p>
          <a:p>
            <a:pPr marL="406400" lvl="1" indent="-292100">
              <a:defRPr/>
            </a:pPr>
            <a:endParaRPr lang="en-ZA" sz="2000" dirty="0"/>
          </a:p>
          <a:p>
            <a:pPr marL="863600" lvl="4" indent="-457200">
              <a:buFont typeface="Wingdings" panose="05000000000000000000" pitchFamily="2" charset="2"/>
              <a:buChar char="q"/>
              <a:defRPr/>
            </a:pPr>
            <a:r>
              <a:rPr lang="en-ZA" sz="2000" dirty="0"/>
              <a:t>creditor loses contractual right via a court order</a:t>
            </a:r>
            <a:r>
              <a:rPr lang="en-ZA" sz="2000" dirty="0" smtClean="0"/>
              <a:t>;</a:t>
            </a:r>
          </a:p>
          <a:p>
            <a:pPr marL="749300" lvl="4" indent="-342900">
              <a:buFont typeface="Wingdings" panose="05000000000000000000" pitchFamily="2" charset="2"/>
              <a:buChar char="q"/>
              <a:defRPr/>
            </a:pPr>
            <a:endParaRPr lang="en-ZA" sz="2000" dirty="0"/>
          </a:p>
          <a:p>
            <a:pPr marL="863600" lvl="4" indent="-457200">
              <a:buFont typeface="Wingdings" panose="05000000000000000000" pitchFamily="2" charset="2"/>
              <a:buChar char="q"/>
              <a:defRPr/>
            </a:pPr>
            <a:r>
              <a:rPr lang="en-ZA" sz="2000" dirty="0"/>
              <a:t>no form of collateral is realisable or proceeds from collateral unable to cover the entire debt</a:t>
            </a:r>
            <a:r>
              <a:rPr lang="en-ZA" sz="2000" dirty="0" smtClean="0"/>
              <a:t>;</a:t>
            </a:r>
          </a:p>
          <a:p>
            <a:pPr marL="749300" lvl="4" indent="-342900">
              <a:buFont typeface="Wingdings" panose="05000000000000000000" pitchFamily="2" charset="2"/>
              <a:buChar char="q"/>
              <a:defRPr/>
            </a:pPr>
            <a:endParaRPr lang="en-ZA" sz="2000" dirty="0"/>
          </a:p>
          <a:p>
            <a:pPr marL="863600" lvl="4" indent="-457200">
              <a:buFont typeface="Wingdings" panose="05000000000000000000" pitchFamily="2" charset="2"/>
              <a:buChar char="q"/>
              <a:defRPr/>
            </a:pPr>
            <a:r>
              <a:rPr lang="en-ZA" sz="2000" dirty="0"/>
              <a:t>debtor adjudged insolvent by a court of law</a:t>
            </a:r>
            <a:r>
              <a:rPr lang="en-ZA" sz="2000" dirty="0" smtClean="0"/>
              <a:t>;</a:t>
            </a:r>
          </a:p>
          <a:p>
            <a:pPr marL="749300" lvl="4" indent="-342900">
              <a:buFont typeface="Wingdings" panose="05000000000000000000" pitchFamily="2" charset="2"/>
              <a:buChar char="q"/>
              <a:defRPr/>
            </a:pPr>
            <a:endParaRPr lang="en-ZA" sz="2000" dirty="0"/>
          </a:p>
          <a:p>
            <a:pPr marL="863600" lvl="4" indent="-457200">
              <a:buFont typeface="Wingdings" panose="05000000000000000000" pitchFamily="2" charset="2"/>
              <a:buChar char="q"/>
              <a:defRPr/>
            </a:pPr>
            <a:r>
              <a:rPr lang="en-ZA" sz="2000" dirty="0"/>
              <a:t>cost of collecting the debt exceeds the debt itself; </a:t>
            </a:r>
            <a:r>
              <a:rPr lang="en-ZA" sz="2000" dirty="0" smtClean="0"/>
              <a:t>or</a:t>
            </a:r>
          </a:p>
          <a:p>
            <a:pPr marL="749300" lvl="4" indent="-342900">
              <a:buFont typeface="Wingdings" panose="05000000000000000000" pitchFamily="2" charset="2"/>
              <a:buChar char="q"/>
              <a:defRPr/>
            </a:pPr>
            <a:endParaRPr lang="en-ZA" sz="2000" dirty="0"/>
          </a:p>
          <a:p>
            <a:pPr marL="863600" lvl="4" indent="-457200">
              <a:buFont typeface="Wingdings" panose="05000000000000000000" pitchFamily="2" charset="2"/>
              <a:buChar char="q"/>
              <a:defRPr/>
            </a:pPr>
            <a:r>
              <a:rPr lang="en-ZA" sz="2000" dirty="0"/>
              <a:t>Efforts to collect the debt abandoned for another reasonable cause</a:t>
            </a:r>
            <a:r>
              <a:rPr lang="en-ZA" sz="2000" dirty="0" smtClean="0"/>
              <a:t>.</a:t>
            </a:r>
          </a:p>
          <a:p>
            <a:pPr marL="749300" lvl="4" indent="-342900">
              <a:buFont typeface="Wingdings" panose="05000000000000000000" pitchFamily="2" charset="2"/>
              <a:buChar char="q"/>
              <a:defRPr/>
            </a:pPr>
            <a:endParaRPr lang="en-ZA" sz="2000" dirty="0"/>
          </a:p>
          <a:p>
            <a:pPr marL="863600" lvl="4" indent="-457200">
              <a:buFont typeface="Wingdings" panose="05000000000000000000" pitchFamily="2" charset="2"/>
              <a:buChar char="q"/>
              <a:defRPr/>
            </a:pPr>
            <a:r>
              <a:rPr lang="en-ZA" sz="2000" dirty="0"/>
              <a:t>Deductible as an expense if incurred in normal business </a:t>
            </a:r>
            <a:r>
              <a:rPr lang="en-ZA" sz="2000" dirty="0" smtClean="0"/>
              <a:t>course</a:t>
            </a:r>
            <a:endParaRPr lang="en-ZA" sz="2000" b="1" dirty="0">
              <a:solidFill>
                <a:srgbClr val="FFC000"/>
              </a:solidFill>
            </a:endParaRPr>
          </a:p>
          <a:p>
            <a:pPr marL="977900" lvl="4" indent="-228600">
              <a:buNone/>
              <a:defRPr/>
            </a:pPr>
            <a:endParaRPr lang="en-ZA" sz="2000" b="1" dirty="0">
              <a:solidFill>
                <a:srgbClr val="FFC000"/>
              </a:solidFill>
            </a:endParaRPr>
          </a:p>
          <a:p>
            <a:pPr defTabSz="785813">
              <a:spcBef>
                <a:spcPct val="20000"/>
              </a:spcBef>
              <a:buClr>
                <a:srgbClr val="FFE600"/>
              </a:buClr>
              <a:buSzPct val="70000"/>
              <a:tabLst>
                <a:tab pos="1828800" algn="l"/>
              </a:tabLst>
              <a:defRPr/>
            </a:pPr>
            <a:endParaRPr lang="en-US" altLang="en-US" sz="2000" dirty="0" smtClean="0"/>
          </a:p>
          <a:p>
            <a:pPr defTabSz="785813">
              <a:spcBef>
                <a:spcPct val="20000"/>
              </a:spcBef>
              <a:buClr>
                <a:srgbClr val="FFE600"/>
              </a:buClr>
              <a:buSzPct val="70000"/>
              <a:tabLst>
                <a:tab pos="1828800" algn="l"/>
              </a:tabLst>
              <a:defRPr/>
            </a:pPr>
            <a:endParaRPr lang="en-US" altLang="en-US" sz="2000" dirty="0" smtClean="0"/>
          </a:p>
        </p:txBody>
      </p:sp>
    </p:spTree>
    <p:extLst>
      <p:ext uri="{BB962C8B-B14F-4D97-AF65-F5344CB8AC3E}">
        <p14:creationId xmlns:p14="http://schemas.microsoft.com/office/powerpoint/2010/main" val="3464465921"/>
      </p:ext>
    </p:extLst>
  </p:cSld>
  <p:clrMapOvr>
    <a:masterClrMapping/>
  </p:clrMapOvr>
  <p:transition>
    <p:push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Excise Tax</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0" y="1548063"/>
            <a:ext cx="9144000" cy="6075509"/>
          </a:xfrm>
          <a:prstGeom prst="rect">
            <a:avLst/>
          </a:prstGeom>
        </p:spPr>
        <p:txBody>
          <a:bodyPr wrap="square">
            <a:spAutoFit/>
          </a:bodyPr>
          <a:lstStyle/>
          <a:p>
            <a:pPr marL="342900" lvl="1" indent="-342900">
              <a:buFont typeface="Wingdings" panose="05000000000000000000" pitchFamily="2" charset="2"/>
              <a:buChar char="q"/>
            </a:pPr>
            <a:r>
              <a:rPr lang="en-US" sz="2400" dirty="0" smtClean="0"/>
              <a:t>Introduced on “other fees” charged by financial institutions  vide Finance Act, 2012 from 9 January 2013 and applicable to SACCOs registered</a:t>
            </a:r>
            <a:r>
              <a:rPr lang="en-US" sz="2400" i="1" dirty="0" smtClean="0"/>
              <a:t> under the Sacco Societies Act, 2008</a:t>
            </a:r>
          </a:p>
          <a:p>
            <a:pPr marL="0" lvl="1"/>
            <a:endParaRPr lang="en-US" sz="2400" i="1" dirty="0" smtClean="0"/>
          </a:p>
          <a:p>
            <a:pPr marL="342900" indent="-342900">
              <a:buFont typeface="Wingdings" panose="05000000000000000000" pitchFamily="2" charset="2"/>
              <a:buChar char="q"/>
            </a:pPr>
            <a:r>
              <a:rPr lang="en-US" sz="2400" dirty="0" smtClean="0"/>
              <a:t>‘’other fees’’ defined to include any fees, charges or commissions charged by financial institution but excludes interest and insurance premiums. </a:t>
            </a:r>
          </a:p>
          <a:p>
            <a:pPr marL="342900" indent="-342900">
              <a:buFont typeface="Wingdings" panose="05000000000000000000" pitchFamily="2" charset="2"/>
              <a:buChar char="q"/>
            </a:pPr>
            <a:endParaRPr lang="en-US" sz="2400" dirty="0" smtClean="0"/>
          </a:p>
          <a:p>
            <a:pPr marL="342900" indent="-342900">
              <a:buFont typeface="Wingdings" panose="05000000000000000000" pitchFamily="2" charset="2"/>
              <a:buChar char="q"/>
            </a:pPr>
            <a:r>
              <a:rPr lang="en-US" sz="2400" dirty="0" smtClean="0"/>
              <a:t>Rate is 10% and is payable by 20</a:t>
            </a:r>
            <a:r>
              <a:rPr lang="en-US" sz="2400" baseline="30000" dirty="0" smtClean="0"/>
              <a:t>th</a:t>
            </a:r>
            <a:r>
              <a:rPr lang="en-US" sz="2400" dirty="0" smtClean="0"/>
              <a:t> of the month following deduction.</a:t>
            </a:r>
          </a:p>
          <a:p>
            <a:pPr marL="342900" indent="-342900">
              <a:buFont typeface="Wingdings" panose="05000000000000000000" pitchFamily="2" charset="2"/>
              <a:buChar char="q"/>
            </a:pPr>
            <a:endParaRPr lang="en-US" sz="2400" dirty="0" smtClean="0"/>
          </a:p>
          <a:p>
            <a:pPr marL="342900" indent="-342900">
              <a:buFont typeface="Wingdings" panose="05000000000000000000" pitchFamily="2" charset="2"/>
              <a:buChar char="q"/>
            </a:pPr>
            <a:r>
              <a:rPr lang="en-US" sz="2400" dirty="0" smtClean="0"/>
              <a:t>Late payment penalty: Higher of 5% of the tax payable or </a:t>
            </a:r>
            <a:r>
              <a:rPr lang="en-US" sz="2400" dirty="0" err="1" smtClean="0"/>
              <a:t>kshs</a:t>
            </a:r>
            <a:r>
              <a:rPr lang="en-US" sz="2400" dirty="0" smtClean="0"/>
              <a:t>. 20,000 and 1% interest per month on unpaid amount.</a:t>
            </a:r>
          </a:p>
          <a:p>
            <a:pPr marL="977900" lvl="4" indent="-228600">
              <a:buNone/>
              <a:defRPr/>
            </a:pPr>
            <a:endParaRPr lang="en-ZA" sz="2400" b="1" dirty="0">
              <a:solidFill>
                <a:srgbClr val="FFC000"/>
              </a:solidFill>
            </a:endParaRPr>
          </a:p>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spTree>
    <p:extLst>
      <p:ext uri="{BB962C8B-B14F-4D97-AF65-F5344CB8AC3E}">
        <p14:creationId xmlns:p14="http://schemas.microsoft.com/office/powerpoint/2010/main" val="1211239323"/>
      </p:ext>
    </p:extLst>
  </p:cSld>
  <p:clrMapOvr>
    <a:masterClrMapping/>
  </p:clrMapOvr>
  <p:transition>
    <p:push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VAT</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0" y="1548063"/>
            <a:ext cx="9144000" cy="5706177"/>
          </a:xfrm>
          <a:prstGeom prst="rect">
            <a:avLst/>
          </a:prstGeom>
        </p:spPr>
        <p:txBody>
          <a:bodyPr wrap="square">
            <a:spAutoFit/>
          </a:bodyPr>
          <a:lstStyle/>
          <a:p>
            <a:pPr marL="342900" lvl="1" indent="-342900">
              <a:buFont typeface="Wingdings" panose="05000000000000000000" pitchFamily="2" charset="2"/>
              <a:buChar char="q"/>
            </a:pPr>
            <a:r>
              <a:rPr lang="en-US" sz="2200" dirty="0" smtClean="0"/>
              <a:t>Cooperatives </a:t>
            </a:r>
            <a:r>
              <a:rPr lang="en-US" sz="2200" dirty="0"/>
              <a:t>are financial </a:t>
            </a:r>
            <a:r>
              <a:rPr lang="en-US" sz="2200" dirty="0" smtClean="0"/>
              <a:t>institutions and financials services are exempt from VAT. Other incomes such as rent vatable.</a:t>
            </a:r>
            <a:endParaRPr lang="en-US" sz="2200" dirty="0"/>
          </a:p>
          <a:p>
            <a:pPr marL="0" lvl="1"/>
            <a:endParaRPr lang="en-US" sz="2200" dirty="0"/>
          </a:p>
          <a:p>
            <a:pPr marL="342900" lvl="1" indent="-342900">
              <a:buFont typeface="Wingdings" panose="05000000000000000000" pitchFamily="2" charset="2"/>
              <a:buChar char="q"/>
            </a:pPr>
            <a:r>
              <a:rPr lang="en-US" sz="2200" dirty="0"/>
              <a:t>Threshold for registration is </a:t>
            </a:r>
            <a:r>
              <a:rPr lang="en-US" sz="2200" dirty="0" err="1"/>
              <a:t>KShs</a:t>
            </a:r>
            <a:r>
              <a:rPr lang="en-US" sz="2200" dirty="0"/>
              <a:t>. 5M or more in 12 months. </a:t>
            </a:r>
          </a:p>
          <a:p>
            <a:pPr marL="0" lvl="1"/>
            <a:endParaRPr lang="en-US" sz="2200" dirty="0"/>
          </a:p>
          <a:p>
            <a:pPr marL="342900" lvl="1" indent="-342900">
              <a:buFont typeface="Wingdings" panose="05000000000000000000" pitchFamily="2" charset="2"/>
              <a:buChar char="q"/>
            </a:pPr>
            <a:r>
              <a:rPr lang="en-US" sz="2200" dirty="0"/>
              <a:t> Registration and other formalities being done on-line, including VAT </a:t>
            </a:r>
            <a:r>
              <a:rPr lang="en-US" sz="2200" dirty="0" smtClean="0"/>
              <a:t>Returns.</a:t>
            </a:r>
          </a:p>
          <a:p>
            <a:pPr marL="0" lvl="1"/>
            <a:endParaRPr lang="en-US" sz="2200" dirty="0" smtClean="0"/>
          </a:p>
          <a:p>
            <a:pPr marL="342900" lvl="1" indent="-342900">
              <a:buFont typeface="Wingdings" panose="05000000000000000000" pitchFamily="2" charset="2"/>
              <a:buChar char="q"/>
            </a:pPr>
            <a:r>
              <a:rPr lang="en-US" sz="2200" dirty="0" smtClean="0"/>
              <a:t>If registered file monthly VAT returns by  </a:t>
            </a:r>
            <a:r>
              <a:rPr lang="en-US" sz="2200" dirty="0"/>
              <a:t>20th of </a:t>
            </a:r>
            <a:r>
              <a:rPr lang="en-US" sz="2200" dirty="0" smtClean="0"/>
              <a:t>the subsequent month. </a:t>
            </a:r>
            <a:endParaRPr lang="en-US" sz="2200" dirty="0"/>
          </a:p>
          <a:p>
            <a:pPr marL="342900" indent="-342900">
              <a:buFont typeface="Wingdings" panose="05000000000000000000" pitchFamily="2" charset="2"/>
              <a:buChar char="q"/>
            </a:pPr>
            <a:endParaRPr lang="en-US" sz="2200" dirty="0"/>
          </a:p>
          <a:p>
            <a:pPr marL="342900" indent="-342900">
              <a:buFont typeface="Wingdings" panose="05000000000000000000" pitchFamily="2" charset="2"/>
              <a:buChar char="q"/>
            </a:pPr>
            <a:r>
              <a:rPr lang="en-US" sz="2200" dirty="0"/>
              <a:t>Late payment penalty: Higher of 5% of the tax payable or </a:t>
            </a:r>
            <a:r>
              <a:rPr lang="en-US" sz="2200" dirty="0" err="1"/>
              <a:t>kshs</a:t>
            </a:r>
            <a:r>
              <a:rPr lang="en-US" sz="2200" dirty="0"/>
              <a:t>. 20,000 and 1% interest per month </a:t>
            </a:r>
            <a:r>
              <a:rPr lang="en-US" sz="2400" dirty="0" smtClean="0"/>
              <a:t>on unpaid amount.</a:t>
            </a:r>
          </a:p>
          <a:p>
            <a:pPr marL="977900" lvl="4" indent="-228600">
              <a:buNone/>
              <a:defRPr/>
            </a:pPr>
            <a:endParaRPr lang="en-ZA" sz="2400" b="1" dirty="0">
              <a:solidFill>
                <a:srgbClr val="FFC000"/>
              </a:solidFill>
            </a:endParaRPr>
          </a:p>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spTree>
    <p:extLst>
      <p:ext uri="{BB962C8B-B14F-4D97-AF65-F5344CB8AC3E}">
        <p14:creationId xmlns:p14="http://schemas.microsoft.com/office/powerpoint/2010/main" val="3470115041"/>
      </p:ext>
    </p:extLst>
  </p:cSld>
  <p:clrMapOvr>
    <a:masterClrMapping/>
  </p:clrMapOvr>
  <p:transition>
    <p:push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Withholding Tax</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92075"/>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0" y="1548063"/>
            <a:ext cx="9144000" cy="6755696"/>
          </a:xfrm>
          <a:prstGeom prst="rect">
            <a:avLst/>
          </a:prstGeom>
        </p:spPr>
        <p:txBody>
          <a:bodyPr wrap="square">
            <a:spAutoFit/>
          </a:bodyPr>
          <a:lstStyle/>
          <a:p>
            <a:pPr marL="900113" lvl="1" indent="-449263" algn="just" eaLnBrk="1" fontAlgn="auto" hangingPunct="1">
              <a:lnSpc>
                <a:spcPct val="80000"/>
              </a:lnSpc>
              <a:spcBef>
                <a:spcPts val="600"/>
              </a:spcBef>
              <a:spcAft>
                <a:spcPts val="600"/>
              </a:spcAft>
              <a:buFont typeface="Wingdings" panose="05000000000000000000" pitchFamily="2" charset="2"/>
              <a:buChar char="q"/>
              <a:defRPr/>
            </a:pPr>
            <a:r>
              <a:rPr lang="en-US" sz="2000" dirty="0"/>
              <a:t>Withholding tax” is deducted on </a:t>
            </a:r>
            <a:r>
              <a:rPr lang="en-US" sz="2000" u="sng" dirty="0">
                <a:solidFill>
                  <a:srgbClr val="FFC000"/>
                </a:solidFill>
              </a:rPr>
              <a:t>specific payments </a:t>
            </a:r>
            <a:r>
              <a:rPr lang="en-US" sz="2000" dirty="0"/>
              <a:t>in accordance </a:t>
            </a:r>
            <a:r>
              <a:rPr lang="en-US" sz="2000" dirty="0" smtClean="0"/>
              <a:t>with </a:t>
            </a:r>
            <a:r>
              <a:rPr lang="en-US" sz="2000" dirty="0"/>
              <a:t>the provision of the Income Tax </a:t>
            </a:r>
            <a:r>
              <a:rPr lang="en-US" sz="2000" dirty="0" smtClean="0"/>
              <a:t>Act.</a:t>
            </a:r>
          </a:p>
          <a:p>
            <a:pPr marL="450850" lvl="1" algn="just" eaLnBrk="1" fontAlgn="auto" hangingPunct="1">
              <a:lnSpc>
                <a:spcPct val="80000"/>
              </a:lnSpc>
              <a:spcBef>
                <a:spcPts val="600"/>
              </a:spcBef>
              <a:spcAft>
                <a:spcPts val="600"/>
              </a:spcAft>
              <a:defRPr/>
            </a:pPr>
            <a:endParaRPr lang="en-US" sz="2000" dirty="0"/>
          </a:p>
          <a:p>
            <a:pPr marL="900113" lvl="1" indent="-449263" algn="just" eaLnBrk="1" fontAlgn="auto" hangingPunct="1">
              <a:lnSpc>
                <a:spcPct val="80000"/>
              </a:lnSpc>
              <a:spcBef>
                <a:spcPts val="600"/>
              </a:spcBef>
              <a:spcAft>
                <a:spcPts val="600"/>
              </a:spcAft>
              <a:buFont typeface="Wingdings" panose="05000000000000000000" pitchFamily="2" charset="2"/>
              <a:buChar char="q"/>
              <a:defRPr/>
            </a:pPr>
            <a:r>
              <a:rPr lang="en-US" sz="2000" dirty="0"/>
              <a:t>The payer acts as an agent  for </a:t>
            </a:r>
            <a:r>
              <a:rPr lang="en-US" sz="2000" dirty="0" smtClean="0"/>
              <a:t>KRA</a:t>
            </a:r>
          </a:p>
          <a:p>
            <a:pPr marL="450850" lvl="1" algn="just" eaLnBrk="1" fontAlgn="auto" hangingPunct="1">
              <a:lnSpc>
                <a:spcPct val="80000"/>
              </a:lnSpc>
              <a:spcBef>
                <a:spcPts val="600"/>
              </a:spcBef>
              <a:spcAft>
                <a:spcPts val="600"/>
              </a:spcAft>
              <a:defRPr/>
            </a:pPr>
            <a:endParaRPr lang="en-US" sz="2000" dirty="0"/>
          </a:p>
          <a:p>
            <a:pPr marL="900113" lvl="1" indent="-449263" algn="just" eaLnBrk="1" fontAlgn="auto" hangingPunct="1">
              <a:spcBef>
                <a:spcPts val="600"/>
              </a:spcBef>
              <a:spcAft>
                <a:spcPts val="600"/>
              </a:spcAft>
              <a:buFont typeface="Wingdings" panose="05000000000000000000" pitchFamily="2" charset="2"/>
              <a:buChar char="q"/>
              <a:defRPr/>
            </a:pPr>
            <a:r>
              <a:rPr lang="en-US" sz="2000" dirty="0"/>
              <a:t>Withholding tax is an advance tax but can be a final tax in other </a:t>
            </a:r>
            <a:r>
              <a:rPr lang="en-US" sz="2000" dirty="0" smtClean="0"/>
              <a:t>cases.</a:t>
            </a:r>
          </a:p>
          <a:p>
            <a:pPr marL="450850" lvl="1" algn="just" eaLnBrk="1" fontAlgn="auto" hangingPunct="1">
              <a:spcBef>
                <a:spcPts val="600"/>
              </a:spcBef>
              <a:spcAft>
                <a:spcPts val="600"/>
              </a:spcAft>
              <a:defRPr/>
            </a:pPr>
            <a:endParaRPr lang="en-US" sz="2000" dirty="0" smtClean="0"/>
          </a:p>
          <a:p>
            <a:pPr marL="900113" lvl="1" indent="-449263" algn="just" eaLnBrk="1" fontAlgn="auto" hangingPunct="1">
              <a:spcBef>
                <a:spcPts val="600"/>
              </a:spcBef>
              <a:spcAft>
                <a:spcPts val="600"/>
              </a:spcAft>
              <a:buFont typeface="Wingdings" panose="05000000000000000000" pitchFamily="2" charset="2"/>
              <a:buChar char="q"/>
              <a:defRPr/>
            </a:pPr>
            <a:r>
              <a:rPr lang="en-US" sz="2000" dirty="0" smtClean="0"/>
              <a:t>A </a:t>
            </a:r>
            <a:r>
              <a:rPr lang="en-US" sz="2000" dirty="0"/>
              <a:t>certificate of withholding </a:t>
            </a:r>
            <a:r>
              <a:rPr lang="en-US" sz="2000" dirty="0" smtClean="0"/>
              <a:t>tax to be issued to </a:t>
            </a:r>
            <a:r>
              <a:rPr lang="en-US" sz="2000" dirty="0"/>
              <a:t>the person on whom tax has been </a:t>
            </a:r>
            <a:r>
              <a:rPr lang="en-US" sz="2000" dirty="0" smtClean="0"/>
              <a:t>withheld to facilitate claims of advance tax.</a:t>
            </a:r>
          </a:p>
          <a:p>
            <a:pPr marL="450850" lvl="1" algn="just" eaLnBrk="1" fontAlgn="auto" hangingPunct="1">
              <a:spcBef>
                <a:spcPts val="600"/>
              </a:spcBef>
              <a:spcAft>
                <a:spcPts val="600"/>
              </a:spcAft>
              <a:defRPr/>
            </a:pPr>
            <a:endParaRPr lang="en-US" sz="2000" dirty="0" smtClean="0"/>
          </a:p>
          <a:p>
            <a:pPr marL="900113" lvl="1" indent="-449263" algn="just" eaLnBrk="1" fontAlgn="auto" hangingPunct="1">
              <a:spcBef>
                <a:spcPts val="600"/>
              </a:spcBef>
              <a:spcAft>
                <a:spcPts val="600"/>
              </a:spcAft>
              <a:buFont typeface="Wingdings" panose="05000000000000000000" pitchFamily="2" charset="2"/>
              <a:buChar char="q"/>
              <a:defRPr/>
            </a:pPr>
            <a:r>
              <a:rPr lang="en-US" sz="2000" dirty="0" smtClean="0"/>
              <a:t>With </a:t>
            </a:r>
            <a:r>
              <a:rPr lang="en-US" sz="2000" dirty="0"/>
              <a:t>migration to  </a:t>
            </a:r>
            <a:r>
              <a:rPr lang="en-US" sz="2000" dirty="0" err="1"/>
              <a:t>iTax</a:t>
            </a:r>
            <a:r>
              <a:rPr lang="en-US" sz="2000" dirty="0"/>
              <a:t>, claim of WHT is only possible if the tax deducted is remitted through the online system by the </a:t>
            </a:r>
            <a:r>
              <a:rPr lang="en-US" sz="2000" dirty="0" smtClean="0"/>
              <a:t>payer</a:t>
            </a:r>
          </a:p>
          <a:p>
            <a:pPr marL="450850" lvl="1" algn="just" eaLnBrk="1" fontAlgn="auto" hangingPunct="1">
              <a:spcBef>
                <a:spcPts val="600"/>
              </a:spcBef>
              <a:spcAft>
                <a:spcPts val="600"/>
              </a:spcAft>
              <a:defRPr/>
            </a:pPr>
            <a:endParaRPr lang="en-US" sz="2000" dirty="0"/>
          </a:p>
          <a:p>
            <a:pPr marL="900113" lvl="1" indent="-449263" algn="just" eaLnBrk="1" fontAlgn="auto" hangingPunct="1">
              <a:spcBef>
                <a:spcPts val="600"/>
              </a:spcBef>
              <a:spcAft>
                <a:spcPts val="600"/>
              </a:spcAft>
              <a:buFont typeface="Wingdings" panose="05000000000000000000" pitchFamily="2" charset="2"/>
              <a:buChar char="q"/>
              <a:defRPr/>
            </a:pPr>
            <a:endParaRPr lang="en-US" sz="2000" dirty="0"/>
          </a:p>
          <a:p>
            <a:pPr marL="977900" lvl="4" indent="-228600">
              <a:buNone/>
              <a:defRPr/>
            </a:pPr>
            <a:endParaRPr lang="en-ZA" sz="2000" b="1" dirty="0">
              <a:solidFill>
                <a:srgbClr val="FFC000"/>
              </a:solidFill>
            </a:endParaRPr>
          </a:p>
          <a:p>
            <a:pPr defTabSz="785813">
              <a:spcBef>
                <a:spcPct val="20000"/>
              </a:spcBef>
              <a:buClr>
                <a:srgbClr val="FFE600"/>
              </a:buClr>
              <a:buSzPct val="70000"/>
              <a:tabLst>
                <a:tab pos="1828800" algn="l"/>
              </a:tabLst>
              <a:defRPr/>
            </a:pPr>
            <a:endParaRPr lang="en-US" altLang="en-US" sz="2000" dirty="0" smtClean="0"/>
          </a:p>
          <a:p>
            <a:pPr defTabSz="785813">
              <a:spcBef>
                <a:spcPct val="20000"/>
              </a:spcBef>
              <a:buClr>
                <a:srgbClr val="FFE600"/>
              </a:buClr>
              <a:buSzPct val="70000"/>
              <a:tabLst>
                <a:tab pos="1828800" algn="l"/>
              </a:tabLst>
              <a:defRPr/>
            </a:pPr>
            <a:endParaRPr lang="en-US" altLang="en-US" sz="2000" dirty="0" smtClean="0"/>
          </a:p>
        </p:txBody>
      </p:sp>
    </p:spTree>
    <p:extLst>
      <p:ext uri="{BB962C8B-B14F-4D97-AF65-F5344CB8AC3E}">
        <p14:creationId xmlns:p14="http://schemas.microsoft.com/office/powerpoint/2010/main" val="596564984"/>
      </p:ext>
    </p:extLst>
  </p:cSld>
  <p:clrMapOvr>
    <a:masterClrMapping/>
  </p:clrMapOvr>
  <p:transition>
    <p:push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Withholding Tax on: </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92075"/>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0" y="1548063"/>
            <a:ext cx="9144000" cy="1138773"/>
          </a:xfrm>
          <a:prstGeom prst="rect">
            <a:avLst/>
          </a:prstGeom>
        </p:spPr>
        <p:txBody>
          <a:bodyPr wrap="square">
            <a:spAutoFit/>
          </a:bodyPr>
          <a:lstStyle/>
          <a:p>
            <a:pPr marL="977900" lvl="4" indent="-228600">
              <a:buNone/>
              <a:defRPr/>
            </a:pPr>
            <a:endParaRPr lang="en-ZA" sz="2000" b="1" dirty="0">
              <a:solidFill>
                <a:srgbClr val="FFC000"/>
              </a:solidFill>
            </a:endParaRPr>
          </a:p>
          <a:p>
            <a:pPr defTabSz="785813">
              <a:spcBef>
                <a:spcPct val="20000"/>
              </a:spcBef>
              <a:buClr>
                <a:srgbClr val="FFE600"/>
              </a:buClr>
              <a:buSzPct val="70000"/>
              <a:tabLst>
                <a:tab pos="1828800" algn="l"/>
              </a:tabLst>
              <a:defRPr/>
            </a:pPr>
            <a:endParaRPr lang="en-US" altLang="en-US" sz="20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8" name="Diagram 7"/>
          <p:cNvGraphicFramePr/>
          <p:nvPr>
            <p:extLst>
              <p:ext uri="{D42A27DB-BD31-4B8C-83A1-F6EECF244321}">
                <p14:modId xmlns:p14="http://schemas.microsoft.com/office/powerpoint/2010/main" val="2750733745"/>
              </p:ext>
            </p:extLst>
          </p:nvPr>
        </p:nvGraphicFramePr>
        <p:xfrm>
          <a:off x="0" y="1577975"/>
          <a:ext cx="8676456" cy="458732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90352964"/>
      </p:ext>
    </p:extLst>
  </p:cSld>
  <p:clrMapOvr>
    <a:masterClrMapping/>
  </p:clrMapOvr>
  <p:transition>
    <p:push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Withholding tax rates</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0" y="1548063"/>
            <a:ext cx="9144000" cy="1138773"/>
          </a:xfrm>
          <a:prstGeom prst="rect">
            <a:avLst/>
          </a:prstGeom>
        </p:spPr>
        <p:txBody>
          <a:bodyPr wrap="square">
            <a:spAutoFit/>
          </a:bodyPr>
          <a:lstStyle/>
          <a:p>
            <a:pPr marL="406400" lvl="1" indent="-292100">
              <a:defRPr/>
            </a:pPr>
            <a:endParaRPr lang="en-ZA" sz="2000" b="1" dirty="0" smtClean="0">
              <a:solidFill>
                <a:srgbClr val="FFC000"/>
              </a:solidFill>
            </a:endParaRPr>
          </a:p>
          <a:p>
            <a:pPr defTabSz="785813">
              <a:spcBef>
                <a:spcPct val="20000"/>
              </a:spcBef>
              <a:buClr>
                <a:srgbClr val="FFE600"/>
              </a:buClr>
              <a:buSzPct val="70000"/>
              <a:tabLst>
                <a:tab pos="1828800" algn="l"/>
              </a:tabLst>
              <a:defRPr/>
            </a:pPr>
            <a:endParaRPr lang="en-US" altLang="en-US" sz="20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8" name="Group 643"/>
          <p:cNvGraphicFramePr>
            <a:graphicFrameLocks noGrp="1"/>
          </p:cNvGraphicFramePr>
          <p:nvPr>
            <p:extLst>
              <p:ext uri="{D42A27DB-BD31-4B8C-83A1-F6EECF244321}">
                <p14:modId xmlns:p14="http://schemas.microsoft.com/office/powerpoint/2010/main" val="2966514771"/>
              </p:ext>
            </p:extLst>
          </p:nvPr>
        </p:nvGraphicFramePr>
        <p:xfrm>
          <a:off x="-2" y="1966422"/>
          <a:ext cx="9067801" cy="4662978"/>
        </p:xfrm>
        <a:graphic>
          <a:graphicData uri="http://schemas.openxmlformats.org/drawingml/2006/table">
            <a:tbl>
              <a:tblPr>
                <a:tableStyleId>{5DA37D80-6434-44D0-A028-1B22A696006F}</a:tableStyleId>
              </a:tblPr>
              <a:tblGrid>
                <a:gridCol w="1913105"/>
                <a:gridCol w="3389066"/>
                <a:gridCol w="1882815"/>
                <a:gridCol w="1882815"/>
              </a:tblGrid>
              <a:tr h="0">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u="none" strike="noStrike" kern="1200" cap="none" normalizeH="0" baseline="0" dirty="0">
                          <a:ln>
                            <a:noFill/>
                          </a:ln>
                          <a:effectLst/>
                        </a:rPr>
                        <a:t>Description</a:t>
                      </a:r>
                      <a:endParaRPr kumimoji="0" lang="en-GB" sz="2000" b="1" u="none" strike="noStrike" kern="1200" cap="none" normalizeH="0" baseline="0" dirty="0">
                        <a:ln>
                          <a:noFill/>
                        </a:ln>
                        <a:solidFill>
                          <a:srgbClr val="FFC000"/>
                        </a:solidFill>
                        <a:effectLst/>
                        <a:latin typeface="+mn-lt"/>
                        <a:ea typeface="+mn-ea"/>
                        <a:cs typeface="+mn-cs"/>
                      </a:endParaRPr>
                    </a:p>
                  </a:txBody>
                  <a:tcPr marL="91438" marR="91438" marT="45699" marB="45699" horzOverflow="overflow"/>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u="none" strike="noStrike" kern="1200" cap="none" normalizeH="0" baseline="0" dirty="0">
                          <a:ln>
                            <a:noFill/>
                          </a:ln>
                          <a:effectLst/>
                        </a:rPr>
                        <a:t>Residence Status</a:t>
                      </a:r>
                      <a:endParaRPr kumimoji="0" lang="en-GB" sz="2000" b="1" u="none" strike="noStrike" kern="1200" cap="none" normalizeH="0" baseline="0" dirty="0">
                        <a:ln>
                          <a:noFill/>
                        </a:ln>
                        <a:solidFill>
                          <a:srgbClr val="FFC000"/>
                        </a:solidFill>
                        <a:effectLst/>
                        <a:latin typeface="+mn-lt"/>
                        <a:ea typeface="+mn-ea"/>
                        <a:cs typeface="+mn-cs"/>
                      </a:endParaRPr>
                    </a:p>
                  </a:txBody>
                  <a:tcPr marL="91438" marR="91438" marT="45699" marB="45699" horzOverflow="overflow"/>
                </a:tc>
                <a:tc hMerge="1">
                  <a:txBody>
                    <a:bodyPr/>
                    <a:lstStyle/>
                    <a:p>
                      <a:endParaRPr lang="en-US"/>
                    </a:p>
                  </a:txBody>
                  <a:tcPr/>
                </a:tc>
              </a:tr>
              <a:tr h="700964">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en-US" sz="2000" b="0" i="0" u="none" strike="noStrike" cap="none" normalizeH="0" baseline="0" dirty="0">
                        <a:ln>
                          <a:noFill/>
                        </a:ln>
                        <a:solidFill>
                          <a:srgbClr val="000000"/>
                        </a:solidFill>
                        <a:effectLst/>
                        <a:latin typeface="+mn-lt"/>
                      </a:endParaRPr>
                    </a:p>
                  </a:txBody>
                  <a:tcPr marL="91438" marR="91438" marT="45699" marB="45699" horzOverflow="overflow"/>
                </a:tc>
                <a:tc>
                  <a:txBody>
                    <a:bodyPr/>
                    <a:lstStyle/>
                    <a:p>
                      <a:endParaRPr lang="en-US" sz="2000" b="0" dirty="0">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a:ln>
                            <a:noFill/>
                          </a:ln>
                          <a:effectLst/>
                        </a:rPr>
                        <a:t>Residents</a:t>
                      </a:r>
                      <a:endParaRPr kumimoji="0" lang="en-GB" sz="2000" b="1" i="0" u="none" strike="noStrike" cap="none" normalizeH="0" baseline="0" dirty="0">
                        <a:ln>
                          <a:noFill/>
                        </a:ln>
                        <a:solidFill>
                          <a:schemeClr val="accent2"/>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a:ln>
                            <a:noFill/>
                          </a:ln>
                          <a:effectLst/>
                        </a:rPr>
                        <a:t>Non-</a:t>
                      </a:r>
                      <a:endParaRPr kumimoji="0" lang="en-US" sz="2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u="none" strike="noStrike" cap="none" normalizeH="0" baseline="0" dirty="0">
                          <a:ln>
                            <a:noFill/>
                          </a:ln>
                          <a:effectLst/>
                        </a:rPr>
                        <a:t>Residents</a:t>
                      </a:r>
                      <a:endParaRPr kumimoji="0" lang="en-GB" sz="2000" b="1" i="0" u="none" strike="noStrike" cap="none" normalizeH="0" baseline="0" dirty="0">
                        <a:ln>
                          <a:noFill/>
                        </a:ln>
                        <a:solidFill>
                          <a:schemeClr val="accent2"/>
                        </a:solidFill>
                        <a:effectLst/>
                        <a:latin typeface="+mn-lt"/>
                      </a:endParaRPr>
                    </a:p>
                  </a:txBody>
                  <a:tcPr marL="91438" marR="91438" marT="45699" marB="45699" horzOverflow="overflow"/>
                </a:tc>
              </a:tr>
              <a:tr h="3961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u="none" strike="noStrike" cap="none" normalizeH="0" baseline="0" dirty="0">
                          <a:ln>
                            <a:noFill/>
                          </a:ln>
                          <a:effectLst/>
                        </a:rPr>
                        <a:t>Dividends</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endParaRPr lang="en-US" sz="2000" b="0" dirty="0">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a:ln>
                            <a:noFill/>
                          </a:ln>
                          <a:effectLst/>
                        </a:rPr>
                        <a:t>5%</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a:ln>
                            <a:noFill/>
                          </a:ln>
                          <a:effectLst/>
                        </a:rPr>
                        <a:t>10%</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r>
              <a:tr h="3961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Commission</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r>
                        <a:rPr lang="en-US" sz="2000" b="0" dirty="0" smtClean="0">
                          <a:latin typeface="+mn-lt"/>
                        </a:rPr>
                        <a:t>Others  (</a:t>
                      </a:r>
                      <a:r>
                        <a:rPr lang="en-US" sz="2000" b="0" baseline="0" dirty="0" smtClean="0">
                          <a:latin typeface="+mn-lt"/>
                        </a:rPr>
                        <a:t> Insurance is 5%) </a:t>
                      </a:r>
                      <a:endParaRPr lang="en-US" sz="2000" b="0" dirty="0">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10%</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20%</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r>
              <a:tr h="396182">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u="none" strike="noStrike" cap="none" normalizeH="0" baseline="0" dirty="0">
                          <a:ln>
                            <a:noFill/>
                          </a:ln>
                          <a:effectLst/>
                        </a:rPr>
                        <a:t>Interest</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u="none" strike="noStrike" cap="none" normalizeH="0" baseline="0" dirty="0">
                          <a:ln>
                            <a:noFill/>
                          </a:ln>
                          <a:effectLst/>
                        </a:rPr>
                        <a:t>- Housing Bonds     </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a:ln>
                            <a:noFill/>
                          </a:ln>
                          <a:effectLst/>
                        </a:rPr>
                        <a:t>10%</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a:ln>
                            <a:noFill/>
                          </a:ln>
                          <a:effectLst/>
                        </a:rPr>
                        <a:t>15%</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r>
              <a:tr h="396182">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u="none" strike="noStrike" cap="none" normalizeH="0" baseline="0" dirty="0">
                          <a:ln>
                            <a:noFill/>
                          </a:ln>
                          <a:effectLst/>
                        </a:rPr>
                        <a:t>- Other </a:t>
                      </a:r>
                      <a:r>
                        <a:rPr kumimoji="0" lang="en-GB" sz="2000" b="0" u="none" strike="noStrike" cap="none" normalizeH="0" baseline="0" dirty="0" smtClean="0">
                          <a:ln>
                            <a:noFill/>
                          </a:ln>
                          <a:effectLst/>
                        </a:rPr>
                        <a:t>sources and Deemed</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a:ln>
                            <a:noFill/>
                          </a:ln>
                          <a:effectLst/>
                        </a:rPr>
                        <a:t>15%</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a:ln>
                            <a:noFill/>
                          </a:ln>
                          <a:effectLst/>
                        </a:rPr>
                        <a:t>15%</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r>
              <a:tr h="396182">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2000" b="0" i="0" u="none" strike="noStrike" cap="none" normalizeH="0" baseline="0" dirty="0" smtClean="0">
                          <a:ln>
                            <a:noFill/>
                          </a:ln>
                          <a:solidFill>
                            <a:schemeClr val="tx1"/>
                          </a:solidFill>
                          <a:effectLst/>
                          <a:latin typeface="+mn-lt"/>
                        </a:rPr>
                        <a:t>Rent</a:t>
                      </a:r>
                      <a:endParaRPr kumimoji="0" lang="en-US"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smtClean="0">
                          <a:ln>
                            <a:noFill/>
                          </a:ln>
                          <a:effectLst/>
                        </a:rPr>
                        <a:t>10%</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a:ln>
                            <a:noFill/>
                          </a:ln>
                          <a:effectLst/>
                        </a:rPr>
                        <a:t>3</a:t>
                      </a:r>
                      <a:r>
                        <a:rPr kumimoji="0" lang="en-GB" sz="2000" u="none" strike="noStrike" cap="none" normalizeH="0" baseline="0" dirty="0" smtClean="0">
                          <a:ln>
                            <a:noFill/>
                          </a:ln>
                          <a:effectLst/>
                        </a:rPr>
                        <a:t>0</a:t>
                      </a:r>
                      <a:r>
                        <a:rPr kumimoji="0" lang="en-GB" sz="2000" u="none" strike="noStrike" cap="none" normalizeH="0" baseline="0" dirty="0">
                          <a:ln>
                            <a:noFill/>
                          </a:ln>
                          <a:effectLst/>
                        </a:rPr>
                        <a:t>%</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r>
              <a:tr h="396182">
                <a:tc gridSpan="2">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2000" b="0" i="0" u="none" strike="noStrike" cap="none" normalizeH="0" baseline="0" dirty="0" smtClean="0">
                          <a:ln>
                            <a:noFill/>
                          </a:ln>
                          <a:solidFill>
                            <a:schemeClr val="tx1"/>
                          </a:solidFill>
                          <a:effectLst/>
                          <a:latin typeface="+mn-lt"/>
                        </a:rPr>
                        <a:t>Lease of Equipment</a:t>
                      </a:r>
                      <a:endParaRPr kumimoji="0" lang="en-US" sz="2000" b="0" i="0" u="none" strike="noStrike" cap="none" normalizeH="0" baseline="0" dirty="0">
                        <a:ln>
                          <a:noFill/>
                        </a:ln>
                        <a:solidFill>
                          <a:schemeClr val="tx1"/>
                        </a:solidFill>
                        <a:effectLst/>
                        <a:latin typeface="+mn-lt"/>
                      </a:endParaRPr>
                    </a:p>
                  </a:txBody>
                  <a:tcPr marL="91438" marR="91438" marT="45699" marB="45699" horzOverflow="overflow"/>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dirty="0">
                        <a:ln>
                          <a:noFill/>
                        </a:ln>
                        <a:solidFill>
                          <a:schemeClr val="tx1"/>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smtClean="0">
                          <a:ln>
                            <a:noFill/>
                          </a:ln>
                          <a:effectLst/>
                        </a:rPr>
                        <a:t>15%</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r>
              <a:tr h="396182">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u="none" strike="noStrike" cap="none" normalizeH="0" baseline="0" dirty="0" err="1" smtClean="0">
                          <a:ln>
                            <a:noFill/>
                          </a:ln>
                          <a:effectLst/>
                        </a:rPr>
                        <a:t>Royalties,management</a:t>
                      </a:r>
                      <a:r>
                        <a:rPr kumimoji="0" lang="en-GB" sz="2000" b="0" u="none" strike="noStrike" cap="none" normalizeH="0" baseline="0" dirty="0" smtClean="0">
                          <a:ln>
                            <a:noFill/>
                          </a:ln>
                          <a:effectLst/>
                        </a:rPr>
                        <a:t>, professional, Training </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hMerge="1">
                  <a:txBody>
                    <a:bodyPr/>
                    <a:lstStyle/>
                    <a:p>
                      <a:endParaRPr lang="en-US" sz="2000" dirty="0">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a:ln>
                            <a:noFill/>
                          </a:ln>
                          <a:effectLst/>
                        </a:rPr>
                        <a:t>5%</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a:ln>
                            <a:noFill/>
                          </a:ln>
                          <a:effectLst/>
                        </a:rPr>
                        <a:t>20%</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r>
              <a:tr h="3961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Contractual</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endParaRPr lang="en-US" sz="2000" b="0" dirty="0">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3%</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20%</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r>
              <a:tr h="3961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Pension </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endParaRPr lang="en-US" sz="2000" b="0" dirty="0">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0- 30%</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5%</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r>
            </a:tbl>
          </a:graphicData>
        </a:graphic>
      </p:graphicFrame>
    </p:spTree>
    <p:extLst>
      <p:ext uri="{BB962C8B-B14F-4D97-AF65-F5344CB8AC3E}">
        <p14:creationId xmlns:p14="http://schemas.microsoft.com/office/powerpoint/2010/main" val="4220689236"/>
      </p:ext>
    </p:extLst>
  </p:cSld>
  <p:clrMapOvr>
    <a:masterClrMapping/>
  </p:clrMapOvr>
  <p:transition>
    <p:push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Withholding tax  Double Tax Treaty Rates</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12" name="Group 131"/>
          <p:cNvGraphicFramePr>
            <a:graphicFrameLocks/>
          </p:cNvGraphicFramePr>
          <p:nvPr>
            <p:extLst>
              <p:ext uri="{D42A27DB-BD31-4B8C-83A1-F6EECF244321}">
                <p14:modId xmlns:p14="http://schemas.microsoft.com/office/powerpoint/2010/main" val="4248007584"/>
              </p:ext>
            </p:extLst>
          </p:nvPr>
        </p:nvGraphicFramePr>
        <p:xfrm>
          <a:off x="0" y="1527687"/>
          <a:ext cx="8915399" cy="4783032"/>
        </p:xfrm>
        <a:graphic>
          <a:graphicData uri="http://schemas.openxmlformats.org/drawingml/2006/table">
            <a:tbl>
              <a:tblPr>
                <a:tableStyleId>{5DA37D80-6434-44D0-A028-1B22A696006F}</a:tableStyleId>
              </a:tblPr>
              <a:tblGrid>
                <a:gridCol w="2166957"/>
                <a:gridCol w="1474202"/>
                <a:gridCol w="1128138"/>
                <a:gridCol w="1385204"/>
                <a:gridCol w="2760898"/>
              </a:tblGrid>
              <a:tr h="70761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Payee Resident in</a:t>
                      </a:r>
                      <a:endParaRPr kumimoji="0" lang="en-US" sz="1800" b="1" i="0" u="none" strike="noStrike" cap="none" normalizeH="0" baseline="0" dirty="0">
                        <a:ln>
                          <a:noFill/>
                        </a:ln>
                        <a:solidFill>
                          <a:srgbClr val="FFC000"/>
                        </a:solidFill>
                        <a:effectLst/>
                        <a:latin typeface="+mn-lt"/>
                      </a:endParaRPr>
                    </a:p>
                  </a:txBody>
                  <a:tcPr marL="91444" marR="91444" marT="45711" marB="45711" anchor="b" horzOverflow="overflow"/>
                </a:tc>
                <a:tc>
                  <a:txBody>
                    <a:bodyPr/>
                    <a:lstStyle/>
                    <a:p>
                      <a:pPr marL="53975" marR="0" lvl="0" indent="-53975" algn="ctr" defTabSz="914400" rtl="0" eaLnBrk="1" fontAlgn="b"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          Dividends</a:t>
                      </a:r>
                      <a:endParaRPr kumimoji="0" lang="en-US" sz="1800" b="1" i="0" u="none" strike="noStrike" cap="none" normalizeH="0" baseline="0" dirty="0">
                        <a:ln>
                          <a:noFill/>
                        </a:ln>
                        <a:solidFill>
                          <a:srgbClr val="FFC000"/>
                        </a:solidFill>
                        <a:effectLst/>
                        <a:latin typeface="+mn-lt"/>
                      </a:endParaRPr>
                    </a:p>
                  </a:txBody>
                  <a:tcPr marL="91444" marR="91444" marT="45711" marB="45711"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            Interest </a:t>
                      </a:r>
                      <a:endParaRPr kumimoji="0" lang="en-US" sz="1800" b="1" i="0" u="none" strike="noStrike" cap="none" normalizeH="0" baseline="0" dirty="0">
                        <a:ln>
                          <a:noFill/>
                        </a:ln>
                        <a:solidFill>
                          <a:srgbClr val="FFC000"/>
                        </a:solidFill>
                        <a:effectLst/>
                        <a:latin typeface="+mn-lt"/>
                      </a:endParaRPr>
                    </a:p>
                  </a:txBody>
                  <a:tcPr marL="91444" marR="91444" marT="45711" marB="45711"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u="none" strike="noStrike" kern="1200" cap="none" normalizeH="0" baseline="0" dirty="0" smtClean="0">
                          <a:ln>
                            <a:noFill/>
                          </a:ln>
                          <a:solidFill>
                            <a:schemeClr val="tx1"/>
                          </a:solidFill>
                          <a:effectLst/>
                          <a:latin typeface="+mn-lt"/>
                          <a:ea typeface="+mn-ea"/>
                          <a:cs typeface="+mn-cs"/>
                        </a:rPr>
                        <a:t>Royalties</a:t>
                      </a:r>
                      <a:endParaRPr kumimoji="0" lang="en-US" sz="1800" u="none" strike="noStrike" kern="1200" cap="none" normalizeH="0" baseline="0" dirty="0">
                        <a:ln>
                          <a:noFill/>
                        </a:ln>
                        <a:solidFill>
                          <a:schemeClr val="tx1"/>
                        </a:solidFill>
                        <a:effectLst/>
                        <a:latin typeface="+mn-lt"/>
                        <a:ea typeface="+mn-ea"/>
                        <a:cs typeface="+mn-cs"/>
                      </a:endParaRPr>
                    </a:p>
                  </a:txBody>
                  <a:tcPr marL="91444" marR="91444" marT="45711" marB="45711"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u="none" strike="noStrike" kern="1200" cap="none" normalizeH="0" baseline="0" dirty="0" smtClean="0">
                          <a:ln>
                            <a:noFill/>
                          </a:ln>
                          <a:solidFill>
                            <a:schemeClr val="tx1"/>
                          </a:solidFill>
                          <a:effectLst/>
                          <a:latin typeface="+mn-lt"/>
                          <a:ea typeface="+mn-ea"/>
                          <a:cs typeface="+mn-cs"/>
                        </a:rPr>
                        <a:t>Management </a:t>
                      </a:r>
                      <a:r>
                        <a:rPr kumimoji="0" lang="en-US" sz="1800" u="none" strike="noStrike" kern="1200" cap="none" normalizeH="0" baseline="0" dirty="0">
                          <a:ln>
                            <a:noFill/>
                          </a:ln>
                          <a:solidFill>
                            <a:schemeClr val="tx1"/>
                          </a:solidFill>
                          <a:effectLst/>
                          <a:latin typeface="+mn-lt"/>
                          <a:ea typeface="+mn-ea"/>
                          <a:cs typeface="+mn-cs"/>
                        </a:rPr>
                        <a:t>&amp; Professional Fees</a:t>
                      </a:r>
                    </a:p>
                  </a:txBody>
                  <a:tcPr marL="91444" marR="91444" marT="45711" marB="45711" anchor="b" horzOverflow="overflow"/>
                </a:tc>
              </a:tr>
              <a:tr h="404342">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en-GB" sz="18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t>
                      </a:r>
                      <a:endParaRPr kumimoji="0" lang="en-US" sz="18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t>
                      </a:r>
                      <a:endParaRPr kumimoji="0" lang="en-US" sz="18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kern="1200" cap="none" normalizeH="0" baseline="0" dirty="0" smtClean="0">
                          <a:ln>
                            <a:noFill/>
                          </a:ln>
                          <a:solidFill>
                            <a:schemeClr val="tx1"/>
                          </a:solidFill>
                          <a:effectLst/>
                          <a:latin typeface="+mn-lt"/>
                          <a:ea typeface="+mn-ea"/>
                          <a:cs typeface="+mn-cs"/>
                        </a:rPr>
                        <a:t>%</a:t>
                      </a:r>
                      <a:endParaRPr kumimoji="0" lang="en-US" sz="1600" u="none" strike="noStrike" kern="1200" cap="none" normalizeH="0" baseline="0" dirty="0">
                        <a:ln>
                          <a:noFill/>
                        </a:ln>
                        <a:solidFill>
                          <a:schemeClr val="tx1"/>
                        </a:solidFill>
                        <a:effectLst/>
                        <a:latin typeface="+mn-lt"/>
                        <a:ea typeface="+mn-ea"/>
                        <a:cs typeface="+mn-cs"/>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a:t>
                      </a:r>
                      <a:endParaRPr kumimoji="0" lang="en-US" sz="1800" b="1" i="0" u="none" strike="noStrike" cap="none" normalizeH="0" baseline="0" dirty="0">
                        <a:ln>
                          <a:noFill/>
                        </a:ln>
                        <a:solidFill>
                          <a:srgbClr val="000000"/>
                        </a:solidFill>
                        <a:effectLst/>
                        <a:latin typeface="+mn-lt"/>
                      </a:endParaRPr>
                    </a:p>
                  </a:txBody>
                  <a:tcPr marL="91444" marR="91444" marT="45711" marB="45711" anchor="b" horzOverflow="overflow"/>
                </a:tc>
              </a:tr>
              <a:tr h="370646">
                <a:tc>
                  <a:txBody>
                    <a:bodyPr/>
                    <a:lstStyle/>
                    <a:p>
                      <a:pPr marL="360363" marR="0" lvl="0" indent="-360363" algn="l"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Canada</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10</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15</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kern="1200" cap="none" normalizeH="0" baseline="0" dirty="0" smtClean="0">
                          <a:ln>
                            <a:noFill/>
                          </a:ln>
                          <a:solidFill>
                            <a:schemeClr val="tx1"/>
                          </a:solidFill>
                          <a:effectLst/>
                          <a:latin typeface="+mn-lt"/>
                          <a:ea typeface="+mn-ea"/>
                          <a:cs typeface="+mn-cs"/>
                        </a:rPr>
                        <a:t>15</a:t>
                      </a:r>
                      <a:endParaRPr kumimoji="0" lang="en-US" sz="1600" u="none" strike="noStrike" kern="1200" cap="none" normalizeH="0" baseline="0" dirty="0">
                        <a:ln>
                          <a:noFill/>
                        </a:ln>
                        <a:solidFill>
                          <a:schemeClr val="tx1"/>
                        </a:solidFill>
                        <a:effectLst/>
                        <a:latin typeface="+mn-lt"/>
                        <a:ea typeface="+mn-ea"/>
                        <a:cs typeface="+mn-cs"/>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15</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r>
              <a:tr h="370646">
                <a:tc>
                  <a:txBody>
                    <a:bodyPr/>
                    <a:lstStyle/>
                    <a:p>
                      <a:pPr marL="360363" marR="0" lvl="0" indent="-360363" algn="l"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Denmark</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10</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20</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kern="1200" cap="none" normalizeH="0" baseline="0" dirty="0" smtClean="0">
                          <a:ln>
                            <a:noFill/>
                          </a:ln>
                          <a:solidFill>
                            <a:schemeClr val="tx1"/>
                          </a:solidFill>
                          <a:effectLst/>
                          <a:latin typeface="+mn-lt"/>
                          <a:ea typeface="+mn-ea"/>
                          <a:cs typeface="+mn-cs"/>
                        </a:rPr>
                        <a:t>20</a:t>
                      </a:r>
                      <a:endParaRPr kumimoji="0" lang="en-US" sz="1600" u="none" strike="noStrike" kern="1200" cap="none" normalizeH="0" baseline="0" dirty="0">
                        <a:ln>
                          <a:noFill/>
                        </a:ln>
                        <a:solidFill>
                          <a:schemeClr val="tx1"/>
                        </a:solidFill>
                        <a:effectLst/>
                        <a:latin typeface="+mn-lt"/>
                        <a:ea typeface="+mn-ea"/>
                        <a:cs typeface="+mn-cs"/>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20</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r>
              <a:tr h="370646">
                <a:tc>
                  <a:txBody>
                    <a:bodyPr/>
                    <a:lstStyle/>
                    <a:p>
                      <a:pPr marL="360363" marR="0" lvl="0" indent="-360363" algn="l"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France</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10</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12</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kern="1200" cap="none" normalizeH="0" baseline="0" dirty="0" smtClean="0">
                          <a:ln>
                            <a:noFill/>
                          </a:ln>
                          <a:solidFill>
                            <a:schemeClr val="tx1"/>
                          </a:solidFill>
                          <a:effectLst/>
                          <a:latin typeface="+mn-lt"/>
                          <a:ea typeface="+mn-ea"/>
                          <a:cs typeface="+mn-cs"/>
                        </a:rPr>
                        <a:t>10</a:t>
                      </a:r>
                      <a:endParaRPr kumimoji="0" lang="en-US" sz="1600" u="none" strike="noStrike" kern="1200" cap="none" normalizeH="0" baseline="0" dirty="0">
                        <a:ln>
                          <a:noFill/>
                        </a:ln>
                        <a:solidFill>
                          <a:schemeClr val="tx1"/>
                        </a:solidFill>
                        <a:effectLst/>
                        <a:latin typeface="+mn-lt"/>
                        <a:ea typeface="+mn-ea"/>
                        <a:cs typeface="+mn-cs"/>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20</a:t>
                      </a:r>
                      <a:endParaRPr kumimoji="0" lang="en-US" sz="1600" b="1" i="0" u="none" strike="noStrike" cap="none" normalizeH="0" baseline="0" dirty="0">
                        <a:ln>
                          <a:noFill/>
                        </a:ln>
                        <a:solidFill>
                          <a:srgbClr val="FFC000"/>
                        </a:solidFill>
                        <a:effectLst/>
                        <a:latin typeface="+mn-lt"/>
                      </a:endParaRPr>
                    </a:p>
                  </a:txBody>
                  <a:tcPr marL="91444" marR="91444" marT="45711" marB="45711" anchor="b" horzOverflow="overflow"/>
                </a:tc>
              </a:tr>
              <a:tr h="370646">
                <a:tc>
                  <a:txBody>
                    <a:bodyPr/>
                    <a:lstStyle/>
                    <a:p>
                      <a:pPr marL="360363" marR="0" lvl="0" indent="-360363" algn="l"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Germany</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10</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15</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kern="1200" cap="none" normalizeH="0" baseline="0" dirty="0" smtClean="0">
                          <a:ln>
                            <a:noFill/>
                          </a:ln>
                          <a:solidFill>
                            <a:schemeClr val="tx1"/>
                          </a:solidFill>
                          <a:effectLst/>
                          <a:latin typeface="+mn-lt"/>
                          <a:ea typeface="+mn-ea"/>
                          <a:cs typeface="+mn-cs"/>
                        </a:rPr>
                        <a:t>15</a:t>
                      </a:r>
                      <a:endParaRPr kumimoji="0" lang="en-US" sz="1600" u="none" strike="noStrike" kern="1200" cap="none" normalizeH="0" baseline="0" dirty="0">
                        <a:ln>
                          <a:noFill/>
                        </a:ln>
                        <a:solidFill>
                          <a:schemeClr val="tx1"/>
                        </a:solidFill>
                        <a:effectLst/>
                        <a:latin typeface="+mn-lt"/>
                        <a:ea typeface="+mn-ea"/>
                        <a:cs typeface="+mn-cs"/>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15</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r>
              <a:tr h="370646">
                <a:tc>
                  <a:txBody>
                    <a:bodyPr/>
                    <a:lstStyle/>
                    <a:p>
                      <a:pPr marL="360363" marR="0" lvl="0" indent="-360363" algn="l"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India</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10</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15</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kern="1200" cap="none" normalizeH="0" baseline="0" dirty="0" smtClean="0">
                          <a:ln>
                            <a:noFill/>
                          </a:ln>
                          <a:solidFill>
                            <a:schemeClr val="tx1"/>
                          </a:solidFill>
                          <a:effectLst/>
                          <a:latin typeface="+mn-lt"/>
                          <a:ea typeface="+mn-ea"/>
                          <a:cs typeface="+mn-cs"/>
                        </a:rPr>
                        <a:t>20</a:t>
                      </a:r>
                      <a:endParaRPr kumimoji="0" lang="en-US" sz="1600" u="none" strike="noStrike" kern="1200" cap="none" normalizeH="0" baseline="0" dirty="0">
                        <a:ln>
                          <a:noFill/>
                        </a:ln>
                        <a:solidFill>
                          <a:schemeClr val="tx1"/>
                        </a:solidFill>
                        <a:effectLst/>
                        <a:latin typeface="+mn-lt"/>
                        <a:ea typeface="+mn-ea"/>
                        <a:cs typeface="+mn-cs"/>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17.5</a:t>
                      </a:r>
                      <a:endParaRPr kumimoji="0" lang="en-US" sz="1600" b="1" i="0" u="none" strike="noStrike" cap="none" normalizeH="0" baseline="0" dirty="0">
                        <a:ln>
                          <a:noFill/>
                        </a:ln>
                        <a:solidFill>
                          <a:srgbClr val="FFC000"/>
                        </a:solidFill>
                        <a:effectLst/>
                        <a:latin typeface="+mn-lt"/>
                      </a:endParaRPr>
                    </a:p>
                  </a:txBody>
                  <a:tcPr marL="91444" marR="91444" marT="45711" marB="45711" anchor="b" horzOverflow="overflow"/>
                </a:tc>
              </a:tr>
              <a:tr h="370646">
                <a:tc>
                  <a:txBody>
                    <a:bodyPr/>
                    <a:lstStyle/>
                    <a:p>
                      <a:pPr marL="360363" marR="0" lvl="0" indent="-360363" algn="l"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Norway</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10</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15</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kern="1200" cap="none" normalizeH="0" baseline="0" dirty="0" smtClean="0">
                          <a:ln>
                            <a:noFill/>
                          </a:ln>
                          <a:solidFill>
                            <a:schemeClr val="tx1"/>
                          </a:solidFill>
                          <a:effectLst/>
                          <a:latin typeface="+mn-lt"/>
                          <a:ea typeface="+mn-ea"/>
                          <a:cs typeface="+mn-cs"/>
                        </a:rPr>
                        <a:t>20</a:t>
                      </a:r>
                      <a:endParaRPr kumimoji="0" lang="en-US" sz="1600" u="none" strike="noStrike" kern="1200" cap="none" normalizeH="0" baseline="0" dirty="0">
                        <a:ln>
                          <a:noFill/>
                        </a:ln>
                        <a:solidFill>
                          <a:schemeClr val="tx1"/>
                        </a:solidFill>
                        <a:effectLst/>
                        <a:latin typeface="+mn-lt"/>
                        <a:ea typeface="+mn-ea"/>
                        <a:cs typeface="+mn-cs"/>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20</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r>
              <a:tr h="370646">
                <a:tc>
                  <a:txBody>
                    <a:bodyPr/>
                    <a:lstStyle/>
                    <a:p>
                      <a:pPr marL="360363" marR="0" lvl="0" indent="-360363" algn="l"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Sweden</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10</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15</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kern="1200" cap="none" normalizeH="0" baseline="0" dirty="0" smtClean="0">
                          <a:ln>
                            <a:noFill/>
                          </a:ln>
                          <a:solidFill>
                            <a:schemeClr val="tx1"/>
                          </a:solidFill>
                          <a:effectLst/>
                          <a:latin typeface="+mn-lt"/>
                          <a:ea typeface="+mn-ea"/>
                          <a:cs typeface="+mn-cs"/>
                        </a:rPr>
                        <a:t>20</a:t>
                      </a:r>
                      <a:endParaRPr kumimoji="0" lang="en-US" sz="1600" u="none" strike="noStrike" kern="1200" cap="none" normalizeH="0" baseline="0" dirty="0">
                        <a:ln>
                          <a:noFill/>
                        </a:ln>
                        <a:solidFill>
                          <a:schemeClr val="tx1"/>
                        </a:solidFill>
                        <a:effectLst/>
                        <a:latin typeface="+mn-lt"/>
                        <a:ea typeface="+mn-ea"/>
                        <a:cs typeface="+mn-cs"/>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20</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r>
              <a:tr h="370646">
                <a:tc>
                  <a:txBody>
                    <a:bodyPr/>
                    <a:lstStyle/>
                    <a:p>
                      <a:pPr marL="360363" marR="0" lvl="0" indent="-360363" algn="l" defTabSz="914400" rtl="0" eaLnBrk="1" fontAlgn="b" latinLnBrk="0" hangingPunct="1">
                        <a:lnSpc>
                          <a:spcPct val="100000"/>
                        </a:lnSpc>
                        <a:spcBef>
                          <a:spcPct val="0"/>
                        </a:spcBef>
                        <a:spcAft>
                          <a:spcPct val="0"/>
                        </a:spcAft>
                        <a:buClrTx/>
                        <a:buSzTx/>
                        <a:buFontTx/>
                        <a:buNone/>
                        <a:tabLst/>
                      </a:pPr>
                      <a:r>
                        <a:rPr kumimoji="0" lang="en-US" sz="1600" u="none" strike="noStrike" kern="1200" cap="none" normalizeH="0" baseline="0" dirty="0" smtClean="0">
                          <a:ln>
                            <a:noFill/>
                          </a:ln>
                          <a:solidFill>
                            <a:schemeClr val="tx1"/>
                          </a:solidFill>
                          <a:effectLst/>
                          <a:latin typeface="+mn-lt"/>
                          <a:ea typeface="+mn-ea"/>
                          <a:cs typeface="+mn-cs"/>
                        </a:rPr>
                        <a:t>South Africa</a:t>
                      </a:r>
                      <a:endParaRPr kumimoji="0" lang="en-US" sz="1600" u="none" strike="noStrike" kern="1200" cap="none" normalizeH="0" baseline="0" dirty="0">
                        <a:ln>
                          <a:noFill/>
                        </a:ln>
                        <a:solidFill>
                          <a:schemeClr val="tx1"/>
                        </a:solidFill>
                        <a:effectLst/>
                        <a:latin typeface="+mn-lt"/>
                        <a:ea typeface="+mn-ea"/>
                        <a:cs typeface="+mn-cs"/>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kern="1200" cap="none" normalizeH="0" baseline="0" dirty="0" smtClean="0">
                          <a:ln>
                            <a:noFill/>
                          </a:ln>
                          <a:solidFill>
                            <a:schemeClr val="tx1"/>
                          </a:solidFill>
                          <a:effectLst/>
                          <a:latin typeface="+mn-lt"/>
                          <a:ea typeface="+mn-ea"/>
                          <a:cs typeface="+mn-cs"/>
                        </a:rPr>
                        <a:t>10</a:t>
                      </a:r>
                      <a:endParaRPr kumimoji="0" lang="en-US" sz="1600" u="none" strike="noStrike" kern="1200" cap="none" normalizeH="0" baseline="0" dirty="0">
                        <a:ln>
                          <a:noFill/>
                        </a:ln>
                        <a:solidFill>
                          <a:schemeClr val="tx1"/>
                        </a:solidFill>
                        <a:effectLst/>
                        <a:latin typeface="+mn-lt"/>
                        <a:ea typeface="+mn-ea"/>
                        <a:cs typeface="+mn-cs"/>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kern="1200" cap="none" normalizeH="0" baseline="0" dirty="0" smtClean="0">
                          <a:ln>
                            <a:noFill/>
                          </a:ln>
                          <a:solidFill>
                            <a:schemeClr val="tx1"/>
                          </a:solidFill>
                          <a:effectLst/>
                          <a:latin typeface="+mn-lt"/>
                          <a:ea typeface="+mn-ea"/>
                          <a:cs typeface="+mn-cs"/>
                        </a:rPr>
                        <a:t>10</a:t>
                      </a:r>
                      <a:endParaRPr kumimoji="0" lang="en-US" sz="1600" u="none" strike="noStrike" kern="1200" cap="none" normalizeH="0" baseline="0" dirty="0">
                        <a:ln>
                          <a:noFill/>
                        </a:ln>
                        <a:solidFill>
                          <a:schemeClr val="tx1"/>
                        </a:solidFill>
                        <a:effectLst/>
                        <a:latin typeface="+mn-lt"/>
                        <a:ea typeface="+mn-ea"/>
                        <a:cs typeface="+mn-cs"/>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kern="1200" cap="none" normalizeH="0" baseline="0" dirty="0" smtClean="0">
                          <a:ln>
                            <a:noFill/>
                          </a:ln>
                          <a:solidFill>
                            <a:schemeClr val="tx1"/>
                          </a:solidFill>
                          <a:effectLst/>
                          <a:latin typeface="+mn-lt"/>
                          <a:ea typeface="+mn-ea"/>
                          <a:cs typeface="+mn-cs"/>
                        </a:rPr>
                        <a:t>10</a:t>
                      </a:r>
                      <a:endParaRPr kumimoji="0" lang="en-US" sz="1600" u="none" strike="noStrike" kern="1200" cap="none" normalizeH="0" baseline="0" dirty="0">
                        <a:ln>
                          <a:noFill/>
                        </a:ln>
                        <a:solidFill>
                          <a:schemeClr val="tx1"/>
                        </a:solidFill>
                        <a:effectLst/>
                        <a:latin typeface="+mn-lt"/>
                        <a:ea typeface="+mn-ea"/>
                        <a:cs typeface="+mn-cs"/>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kern="1200" cap="none" normalizeH="0" baseline="0" dirty="0" smtClean="0">
                          <a:ln>
                            <a:noFill/>
                          </a:ln>
                          <a:solidFill>
                            <a:schemeClr val="tx1"/>
                          </a:solidFill>
                          <a:effectLst/>
                          <a:latin typeface="+mn-lt"/>
                          <a:ea typeface="+mn-ea"/>
                          <a:cs typeface="+mn-cs"/>
                        </a:rPr>
                        <a:t>0</a:t>
                      </a:r>
                      <a:endParaRPr kumimoji="0" lang="en-US" sz="1600" u="none" strike="noStrike" kern="1200" cap="none" normalizeH="0" baseline="0" dirty="0">
                        <a:ln>
                          <a:noFill/>
                        </a:ln>
                        <a:solidFill>
                          <a:schemeClr val="tx1"/>
                        </a:solidFill>
                        <a:effectLst/>
                        <a:latin typeface="+mn-lt"/>
                        <a:ea typeface="+mn-ea"/>
                        <a:cs typeface="+mn-cs"/>
                      </a:endParaRPr>
                    </a:p>
                  </a:txBody>
                  <a:tcPr marL="91444" marR="91444" marT="45711" marB="45711" anchor="b" horzOverflow="overflow"/>
                </a:tc>
              </a:tr>
              <a:tr h="370646">
                <a:tc>
                  <a:txBody>
                    <a:bodyPr/>
                    <a:lstStyle/>
                    <a:p>
                      <a:pPr marL="360363" marR="0" lvl="0" indent="-360363" algn="l"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U.K</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10</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15</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kern="1200" cap="none" normalizeH="0" baseline="0" dirty="0" smtClean="0">
                          <a:ln>
                            <a:noFill/>
                          </a:ln>
                          <a:solidFill>
                            <a:schemeClr val="tx1"/>
                          </a:solidFill>
                          <a:effectLst/>
                          <a:latin typeface="+mn-lt"/>
                          <a:ea typeface="+mn-ea"/>
                          <a:cs typeface="+mn-cs"/>
                        </a:rPr>
                        <a:t>15</a:t>
                      </a:r>
                      <a:endParaRPr kumimoji="0" lang="en-US" sz="1600" u="none" strike="noStrike" kern="1200" cap="none" normalizeH="0" baseline="0" dirty="0">
                        <a:ln>
                          <a:noFill/>
                        </a:ln>
                        <a:solidFill>
                          <a:schemeClr val="tx1"/>
                        </a:solidFill>
                        <a:effectLst/>
                        <a:latin typeface="+mn-lt"/>
                        <a:ea typeface="+mn-ea"/>
                        <a:cs typeface="+mn-cs"/>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12.5</a:t>
                      </a:r>
                      <a:endParaRPr kumimoji="0" lang="en-US" sz="1600" b="1" i="0" u="none" strike="noStrike" cap="none" normalizeH="0" baseline="0" dirty="0">
                        <a:ln>
                          <a:noFill/>
                        </a:ln>
                        <a:solidFill>
                          <a:srgbClr val="FFC000"/>
                        </a:solidFill>
                        <a:effectLst/>
                        <a:latin typeface="+mn-lt"/>
                      </a:endParaRPr>
                    </a:p>
                  </a:txBody>
                  <a:tcPr marL="91444" marR="91444" marT="45711" marB="45711" anchor="b" horzOverflow="overflow"/>
                </a:tc>
              </a:tr>
              <a:tr h="328767">
                <a:tc>
                  <a:txBody>
                    <a:bodyPr/>
                    <a:lstStyle/>
                    <a:p>
                      <a:pPr marL="360363" marR="0" lvl="0" indent="-360363" algn="l"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Zambia</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0 </a:t>
                      </a:r>
                      <a:endParaRPr kumimoji="0" lang="en-US" sz="1600" b="1" i="0" u="none" strike="noStrike" cap="none" normalizeH="0" baseline="0" dirty="0">
                        <a:ln>
                          <a:noFill/>
                        </a:ln>
                        <a:solidFill>
                          <a:srgbClr val="FFC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15</a:t>
                      </a:r>
                      <a:endParaRPr kumimoji="0" lang="en-US" sz="1600" b="1" i="0" u="none" strike="noStrike" cap="none" normalizeH="0" baseline="0" dirty="0">
                        <a:ln>
                          <a:noFill/>
                        </a:ln>
                        <a:solidFill>
                          <a:srgbClr val="000000"/>
                        </a:solidFill>
                        <a:effectLst/>
                        <a:latin typeface="+mn-lt"/>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kern="1200" cap="none" normalizeH="0" baseline="0" dirty="0" smtClean="0">
                          <a:ln>
                            <a:noFill/>
                          </a:ln>
                          <a:solidFill>
                            <a:schemeClr val="tx1"/>
                          </a:solidFill>
                          <a:effectLst/>
                          <a:latin typeface="+mn-lt"/>
                          <a:ea typeface="+mn-ea"/>
                          <a:cs typeface="+mn-cs"/>
                        </a:rPr>
                        <a:t>15</a:t>
                      </a:r>
                      <a:endParaRPr kumimoji="0" lang="en-US" sz="1600" u="none" strike="noStrike" kern="1200" cap="none" normalizeH="0" baseline="0" dirty="0">
                        <a:ln>
                          <a:noFill/>
                        </a:ln>
                        <a:solidFill>
                          <a:schemeClr val="tx1"/>
                        </a:solidFill>
                        <a:effectLst/>
                        <a:latin typeface="+mn-lt"/>
                        <a:ea typeface="+mn-ea"/>
                        <a:cs typeface="+mn-cs"/>
                      </a:endParaRPr>
                    </a:p>
                  </a:txBody>
                  <a:tcPr marL="91444" marR="91444" marT="45711" marB="45711" anchor="b" horzOverflow="overflow"/>
                </a:tc>
                <a:tc>
                  <a:txBody>
                    <a:bodyPr/>
                    <a:lstStyle/>
                    <a:p>
                      <a:pPr marL="360363" marR="0" lvl="0" indent="-360363"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15</a:t>
                      </a:r>
                      <a:endParaRPr kumimoji="0" lang="en-US" sz="1600" b="1" i="0" u="none" strike="noStrike" cap="none" normalizeH="0" baseline="0" dirty="0">
                        <a:ln>
                          <a:noFill/>
                        </a:ln>
                        <a:solidFill>
                          <a:srgbClr val="000000"/>
                        </a:solidFill>
                        <a:effectLst/>
                        <a:latin typeface="+mn-lt"/>
                        <a:cs typeface="Times New Roman" pitchFamily="18" charset="0"/>
                      </a:endParaRPr>
                    </a:p>
                  </a:txBody>
                  <a:tcPr marL="91444" marR="91444" marT="45711" marB="45711" anchor="b" horzOverflow="overflow"/>
                </a:tc>
              </a:tr>
            </a:tbl>
          </a:graphicData>
        </a:graphic>
      </p:graphicFrame>
    </p:spTree>
    <p:extLst>
      <p:ext uri="{BB962C8B-B14F-4D97-AF65-F5344CB8AC3E}">
        <p14:creationId xmlns:p14="http://schemas.microsoft.com/office/powerpoint/2010/main" val="743651022"/>
      </p:ext>
    </p:extLst>
  </p:cSld>
  <p:clrMapOvr>
    <a:masterClrMapping/>
  </p:clrMapOvr>
  <p:transition>
    <p:push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Tax Disputes &amp; Resolution</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pSp>
        <p:nvGrpSpPr>
          <p:cNvPr id="8" name="Group 7"/>
          <p:cNvGrpSpPr/>
          <p:nvPr/>
        </p:nvGrpSpPr>
        <p:grpSpPr>
          <a:xfrm>
            <a:off x="134162" y="1423060"/>
            <a:ext cx="8918391" cy="4525964"/>
            <a:chOff x="459460" y="1166018"/>
            <a:chExt cx="9629249" cy="4525963"/>
          </a:xfrm>
        </p:grpSpPr>
        <p:sp>
          <p:nvSpPr>
            <p:cNvPr id="10" name="Right Arrow 9"/>
            <p:cNvSpPr/>
            <p:nvPr/>
          </p:nvSpPr>
          <p:spPr>
            <a:xfrm>
              <a:off x="1074420" y="1166018"/>
              <a:ext cx="8658860" cy="4525963"/>
            </a:xfrm>
            <a:prstGeom prst="rightArrow">
              <a:avLst/>
            </a:prstGeom>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grpSp>
          <p:nvGrpSpPr>
            <p:cNvPr id="11" name="Group 10"/>
            <p:cNvGrpSpPr/>
            <p:nvPr/>
          </p:nvGrpSpPr>
          <p:grpSpPr>
            <a:xfrm>
              <a:off x="459460" y="2523806"/>
              <a:ext cx="1316011" cy="1810385"/>
              <a:chOff x="2259" y="1357788"/>
              <a:chExt cx="1316011" cy="1810385"/>
            </a:xfrm>
          </p:grpSpPr>
          <p:sp>
            <p:nvSpPr>
              <p:cNvPr id="31" name="Rounded Rectangle 30"/>
              <p:cNvSpPr/>
              <p:nvPr/>
            </p:nvSpPr>
            <p:spPr>
              <a:xfrm>
                <a:off x="2259" y="1357788"/>
                <a:ext cx="1316011" cy="1810385"/>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2" name="Rounded Rectangle 5"/>
              <p:cNvSpPr/>
              <p:nvPr/>
            </p:nvSpPr>
            <p:spPr>
              <a:xfrm>
                <a:off x="66502" y="1422030"/>
                <a:ext cx="1187528" cy="16819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600" b="1" kern="1200" dirty="0" smtClean="0">
                    <a:solidFill>
                      <a:schemeClr val="tx1">
                        <a:lumMod val="50000"/>
                      </a:schemeClr>
                    </a:solidFill>
                  </a:rPr>
                  <a:t>Tax decisio</a:t>
                </a:r>
                <a:r>
                  <a:rPr lang="en-GB" sz="1700" b="1" kern="1200" dirty="0" smtClean="0">
                    <a:solidFill>
                      <a:schemeClr val="tx1">
                        <a:lumMod val="50000"/>
                      </a:schemeClr>
                    </a:solidFill>
                  </a:rPr>
                  <a:t>n </a:t>
                </a:r>
                <a:endParaRPr lang="en-GB" sz="1700" b="1" kern="1200" dirty="0">
                  <a:solidFill>
                    <a:schemeClr val="tx1">
                      <a:lumMod val="50000"/>
                    </a:schemeClr>
                  </a:solidFill>
                </a:endParaRPr>
              </a:p>
            </p:txBody>
          </p:sp>
        </p:grpSp>
        <p:grpSp>
          <p:nvGrpSpPr>
            <p:cNvPr id="13" name="Group 12"/>
            <p:cNvGrpSpPr/>
            <p:nvPr/>
          </p:nvGrpSpPr>
          <p:grpSpPr>
            <a:xfrm>
              <a:off x="1841274" y="2523806"/>
              <a:ext cx="1316012" cy="1810385"/>
              <a:chOff x="1384073" y="1357788"/>
              <a:chExt cx="1316012" cy="1810385"/>
            </a:xfrm>
          </p:grpSpPr>
          <p:sp>
            <p:nvSpPr>
              <p:cNvPr id="29" name="Rounded Rectangle 28"/>
              <p:cNvSpPr/>
              <p:nvPr/>
            </p:nvSpPr>
            <p:spPr>
              <a:xfrm>
                <a:off x="1384073" y="1357788"/>
                <a:ext cx="1316012" cy="1810385"/>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0" name="Rounded Rectangle 7"/>
              <p:cNvSpPr/>
              <p:nvPr/>
            </p:nvSpPr>
            <p:spPr>
              <a:xfrm>
                <a:off x="1448315" y="1422030"/>
                <a:ext cx="1187528" cy="16819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600" b="1" kern="1200" dirty="0" smtClean="0">
                    <a:solidFill>
                      <a:schemeClr val="tx1">
                        <a:lumMod val="50000"/>
                      </a:schemeClr>
                    </a:solidFill>
                  </a:rPr>
                  <a:t>Objection</a:t>
                </a:r>
                <a:endParaRPr lang="en-GB" sz="1600" b="1" kern="1200" dirty="0">
                  <a:solidFill>
                    <a:schemeClr val="tx1">
                      <a:lumMod val="50000"/>
                    </a:schemeClr>
                  </a:solidFill>
                </a:endParaRPr>
              </a:p>
            </p:txBody>
          </p:sp>
        </p:grpSp>
        <p:grpSp>
          <p:nvGrpSpPr>
            <p:cNvPr id="14" name="Group 13"/>
            <p:cNvGrpSpPr/>
            <p:nvPr/>
          </p:nvGrpSpPr>
          <p:grpSpPr>
            <a:xfrm>
              <a:off x="3223087" y="2523806"/>
              <a:ext cx="1316012" cy="1810385"/>
              <a:chOff x="2765886" y="1357788"/>
              <a:chExt cx="1316012" cy="1810385"/>
            </a:xfrm>
          </p:grpSpPr>
          <p:sp>
            <p:nvSpPr>
              <p:cNvPr id="27" name="Rounded Rectangle 26"/>
              <p:cNvSpPr/>
              <p:nvPr/>
            </p:nvSpPr>
            <p:spPr>
              <a:xfrm>
                <a:off x="2765886" y="1357788"/>
                <a:ext cx="1316012" cy="1810385"/>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8" name="Rounded Rectangle 9"/>
              <p:cNvSpPr/>
              <p:nvPr/>
            </p:nvSpPr>
            <p:spPr>
              <a:xfrm>
                <a:off x="2830128" y="1422030"/>
                <a:ext cx="1187528" cy="16819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600" b="1" kern="1200" dirty="0" smtClean="0">
                    <a:solidFill>
                      <a:schemeClr val="tx1">
                        <a:lumMod val="50000"/>
                      </a:schemeClr>
                    </a:solidFill>
                  </a:rPr>
                  <a:t>Objection decision</a:t>
                </a:r>
                <a:endParaRPr lang="en-GB" sz="1600" b="1" kern="1200" dirty="0">
                  <a:solidFill>
                    <a:schemeClr val="tx1">
                      <a:lumMod val="50000"/>
                    </a:schemeClr>
                  </a:solidFill>
                </a:endParaRPr>
              </a:p>
            </p:txBody>
          </p:sp>
        </p:grpSp>
        <p:grpSp>
          <p:nvGrpSpPr>
            <p:cNvPr id="15" name="Group 14"/>
            <p:cNvGrpSpPr/>
            <p:nvPr/>
          </p:nvGrpSpPr>
          <p:grpSpPr>
            <a:xfrm>
              <a:off x="4604901" y="2523806"/>
              <a:ext cx="1316012" cy="1810385"/>
              <a:chOff x="4147700" y="1357788"/>
              <a:chExt cx="1316012" cy="1810385"/>
            </a:xfrm>
          </p:grpSpPr>
          <p:sp>
            <p:nvSpPr>
              <p:cNvPr id="25" name="Rounded Rectangle 24"/>
              <p:cNvSpPr/>
              <p:nvPr/>
            </p:nvSpPr>
            <p:spPr>
              <a:xfrm>
                <a:off x="4147700" y="1357788"/>
                <a:ext cx="1316012" cy="1810385"/>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6" name="Rounded Rectangle 11"/>
              <p:cNvSpPr/>
              <p:nvPr/>
            </p:nvSpPr>
            <p:spPr>
              <a:xfrm>
                <a:off x="4211942" y="1422030"/>
                <a:ext cx="1187528" cy="16819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b="1" kern="1200" dirty="0" smtClean="0">
                    <a:solidFill>
                      <a:schemeClr val="tx1">
                        <a:lumMod val="50000"/>
                      </a:schemeClr>
                    </a:solidFill>
                  </a:rPr>
                  <a:t>Notice of Intention to Appeal</a:t>
                </a:r>
                <a:endParaRPr lang="en-GB" sz="1700" b="1" kern="1200" dirty="0">
                  <a:solidFill>
                    <a:schemeClr val="tx1">
                      <a:lumMod val="50000"/>
                    </a:schemeClr>
                  </a:solidFill>
                </a:endParaRPr>
              </a:p>
            </p:txBody>
          </p:sp>
        </p:grpSp>
        <p:grpSp>
          <p:nvGrpSpPr>
            <p:cNvPr id="16" name="Group 15"/>
            <p:cNvGrpSpPr/>
            <p:nvPr/>
          </p:nvGrpSpPr>
          <p:grpSpPr>
            <a:xfrm>
              <a:off x="5986714" y="2523806"/>
              <a:ext cx="1316012" cy="1810385"/>
              <a:chOff x="5529513" y="1357788"/>
              <a:chExt cx="1316012" cy="1810385"/>
            </a:xfrm>
          </p:grpSpPr>
          <p:sp>
            <p:nvSpPr>
              <p:cNvPr id="23" name="Rounded Rectangle 22"/>
              <p:cNvSpPr/>
              <p:nvPr/>
            </p:nvSpPr>
            <p:spPr>
              <a:xfrm>
                <a:off x="5529513" y="1357788"/>
                <a:ext cx="1316012" cy="1810385"/>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4" name="Rounded Rectangle 13"/>
              <p:cNvSpPr/>
              <p:nvPr/>
            </p:nvSpPr>
            <p:spPr>
              <a:xfrm>
                <a:off x="5593755" y="1422030"/>
                <a:ext cx="1187528" cy="16819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b="1" kern="1200" dirty="0" smtClean="0">
                    <a:solidFill>
                      <a:schemeClr val="tx1">
                        <a:lumMod val="50000"/>
                      </a:schemeClr>
                    </a:solidFill>
                  </a:rPr>
                  <a:t>Filing appeal to TAT</a:t>
                </a:r>
                <a:endParaRPr lang="en-GB" sz="1700" b="1" kern="1200" dirty="0">
                  <a:solidFill>
                    <a:schemeClr val="tx1">
                      <a:lumMod val="50000"/>
                    </a:schemeClr>
                  </a:solidFill>
                </a:endParaRPr>
              </a:p>
            </p:txBody>
          </p:sp>
        </p:grpSp>
        <p:grpSp>
          <p:nvGrpSpPr>
            <p:cNvPr id="17" name="Group 16"/>
            <p:cNvGrpSpPr/>
            <p:nvPr/>
          </p:nvGrpSpPr>
          <p:grpSpPr>
            <a:xfrm>
              <a:off x="7368527" y="2523806"/>
              <a:ext cx="1316012" cy="1810385"/>
              <a:chOff x="6911326" y="1357788"/>
              <a:chExt cx="1316012" cy="1810385"/>
            </a:xfrm>
          </p:grpSpPr>
          <p:sp>
            <p:nvSpPr>
              <p:cNvPr id="21" name="Rounded Rectangle 20"/>
              <p:cNvSpPr/>
              <p:nvPr/>
            </p:nvSpPr>
            <p:spPr>
              <a:xfrm>
                <a:off x="6911326" y="1357788"/>
                <a:ext cx="1316012" cy="1810385"/>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2" name="Rounded Rectangle 15"/>
              <p:cNvSpPr/>
              <p:nvPr/>
            </p:nvSpPr>
            <p:spPr>
              <a:xfrm>
                <a:off x="6975568" y="1422030"/>
                <a:ext cx="1187528" cy="16819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b="1" kern="1200" dirty="0" smtClean="0">
                    <a:solidFill>
                      <a:schemeClr val="tx1">
                        <a:lumMod val="50000"/>
                      </a:schemeClr>
                    </a:solidFill>
                  </a:rPr>
                  <a:t>Filing appeal to High Court</a:t>
                </a:r>
                <a:endParaRPr lang="en-GB" sz="1700" b="1" kern="1200" dirty="0">
                  <a:solidFill>
                    <a:schemeClr val="tx1">
                      <a:lumMod val="50000"/>
                    </a:schemeClr>
                  </a:solidFill>
                </a:endParaRPr>
              </a:p>
            </p:txBody>
          </p:sp>
        </p:grpSp>
        <p:grpSp>
          <p:nvGrpSpPr>
            <p:cNvPr id="18" name="Group 17"/>
            <p:cNvGrpSpPr/>
            <p:nvPr/>
          </p:nvGrpSpPr>
          <p:grpSpPr>
            <a:xfrm>
              <a:off x="8772697" y="2506235"/>
              <a:ext cx="1316012" cy="1810385"/>
              <a:chOff x="6911326" y="1357788"/>
              <a:chExt cx="1316012" cy="1810385"/>
            </a:xfrm>
          </p:grpSpPr>
          <p:sp>
            <p:nvSpPr>
              <p:cNvPr id="19" name="Rounded Rectangle 18"/>
              <p:cNvSpPr/>
              <p:nvPr/>
            </p:nvSpPr>
            <p:spPr>
              <a:xfrm>
                <a:off x="6911326" y="1357788"/>
                <a:ext cx="1316012" cy="1810385"/>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0" name="Rounded Rectangle 15"/>
              <p:cNvSpPr/>
              <p:nvPr/>
            </p:nvSpPr>
            <p:spPr>
              <a:xfrm>
                <a:off x="6975568" y="1422030"/>
                <a:ext cx="1187528" cy="16819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b="1" kern="1200" dirty="0" smtClean="0">
                    <a:solidFill>
                      <a:schemeClr val="tx1">
                        <a:lumMod val="50000"/>
                      </a:schemeClr>
                    </a:solidFill>
                  </a:rPr>
                  <a:t>Filing to</a:t>
                </a:r>
              </a:p>
              <a:p>
                <a:pPr lvl="0" algn="ctr" defTabSz="755650">
                  <a:lnSpc>
                    <a:spcPct val="90000"/>
                  </a:lnSpc>
                  <a:spcBef>
                    <a:spcPct val="0"/>
                  </a:spcBef>
                  <a:spcAft>
                    <a:spcPct val="35000"/>
                  </a:spcAft>
                </a:pPr>
                <a:r>
                  <a:rPr lang="en-GB" sz="1700" b="1" dirty="0" smtClean="0">
                    <a:solidFill>
                      <a:schemeClr val="tx1">
                        <a:lumMod val="50000"/>
                      </a:schemeClr>
                    </a:solidFill>
                  </a:rPr>
                  <a:t>Court of</a:t>
                </a:r>
              </a:p>
              <a:p>
                <a:pPr lvl="0" algn="ctr" defTabSz="755650">
                  <a:lnSpc>
                    <a:spcPct val="90000"/>
                  </a:lnSpc>
                  <a:spcBef>
                    <a:spcPct val="0"/>
                  </a:spcBef>
                  <a:spcAft>
                    <a:spcPct val="35000"/>
                  </a:spcAft>
                </a:pPr>
                <a:r>
                  <a:rPr lang="en-GB" sz="1700" b="1" kern="1200" dirty="0" smtClean="0">
                    <a:solidFill>
                      <a:schemeClr val="tx1">
                        <a:lumMod val="50000"/>
                      </a:schemeClr>
                    </a:solidFill>
                  </a:rPr>
                  <a:t>Appeal</a:t>
                </a:r>
                <a:endParaRPr lang="en-GB" sz="1700" b="1" kern="1200" dirty="0">
                  <a:solidFill>
                    <a:schemeClr val="tx1">
                      <a:lumMod val="50000"/>
                    </a:schemeClr>
                  </a:solidFill>
                </a:endParaRPr>
              </a:p>
            </p:txBody>
          </p:sp>
        </p:grpSp>
      </p:grpSp>
    </p:spTree>
    <p:extLst>
      <p:ext uri="{BB962C8B-B14F-4D97-AF65-F5344CB8AC3E}">
        <p14:creationId xmlns:p14="http://schemas.microsoft.com/office/powerpoint/2010/main" val="705449084"/>
      </p:ext>
    </p:extLst>
  </p:cSld>
  <p:clrMapOvr>
    <a:masterClrMapping/>
  </p:clrMapOvr>
  <p:transition>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Taxation Environment </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2714589"/>
          </a:xfrm>
          <a:prstGeom prst="rect">
            <a:avLst/>
          </a:prstGeom>
        </p:spPr>
        <p:txBody>
          <a:bodyPr wrap="square">
            <a:spAutoFit/>
          </a:bodyPr>
          <a:lstStyle/>
          <a:p>
            <a:pPr marL="357188" indent="-357188" defTabSz="785813">
              <a:lnSpc>
                <a:spcPct val="150000"/>
              </a:lnSpc>
              <a:spcBef>
                <a:spcPct val="20000"/>
              </a:spcBef>
              <a:buClr>
                <a:srgbClr val="FFE600"/>
              </a:buClr>
              <a:buSzPct val="70000"/>
              <a:buFont typeface="Wingdings" panose="05000000000000000000" pitchFamily="2" charset="2"/>
              <a:buChar char="q"/>
              <a:tabLst>
                <a:tab pos="1828800" algn="l"/>
              </a:tabLst>
              <a:defRPr/>
            </a:pPr>
            <a:r>
              <a:rPr lang="en-US" altLang="en-US" sz="2400" dirty="0" smtClean="0"/>
              <a:t>Frequent Changes in Laws</a:t>
            </a:r>
          </a:p>
          <a:p>
            <a:pPr marL="357188" indent="-357188" defTabSz="785813">
              <a:lnSpc>
                <a:spcPct val="150000"/>
              </a:lnSpc>
              <a:spcBef>
                <a:spcPct val="20000"/>
              </a:spcBef>
              <a:buClr>
                <a:srgbClr val="FFE600"/>
              </a:buClr>
              <a:buSzPct val="70000"/>
              <a:buFont typeface="Wingdings" panose="05000000000000000000" pitchFamily="2" charset="2"/>
              <a:buChar char="q"/>
              <a:tabLst>
                <a:tab pos="1828800" algn="l"/>
              </a:tabLst>
              <a:defRPr/>
            </a:pPr>
            <a:r>
              <a:rPr lang="en-US" altLang="en-US" sz="2400" dirty="0"/>
              <a:t> </a:t>
            </a:r>
            <a:r>
              <a:rPr lang="en-US" altLang="en-US" sz="2400" dirty="0" smtClean="0"/>
              <a:t>Transparency : Internet, Regulatory Authorities, </a:t>
            </a:r>
            <a:r>
              <a:rPr lang="en-US" altLang="en-US" sz="2400" dirty="0" err="1" smtClean="0"/>
              <a:t>Itax</a:t>
            </a:r>
            <a:endParaRPr lang="en-US" altLang="en-US" sz="2400" dirty="0" smtClean="0"/>
          </a:p>
          <a:p>
            <a:pPr marL="357188" indent="-357188" defTabSz="785813">
              <a:lnSpc>
                <a:spcPct val="150000"/>
              </a:lnSpc>
              <a:spcBef>
                <a:spcPct val="20000"/>
              </a:spcBef>
              <a:buClr>
                <a:srgbClr val="FFE600"/>
              </a:buClr>
              <a:buSzPct val="70000"/>
              <a:buFont typeface="Wingdings" panose="05000000000000000000" pitchFamily="2" charset="2"/>
              <a:buChar char="q"/>
              <a:tabLst>
                <a:tab pos="1828800" algn="l"/>
              </a:tabLst>
              <a:defRPr/>
            </a:pPr>
            <a:r>
              <a:rPr lang="en-US" altLang="en-US" sz="2400" dirty="0"/>
              <a:t> </a:t>
            </a:r>
            <a:r>
              <a:rPr lang="en-US" altLang="en-US" sz="2400" dirty="0" smtClean="0"/>
              <a:t>Aggressive Assessment &amp; Enforcement  by KRA</a:t>
            </a:r>
          </a:p>
          <a:p>
            <a:pPr defTabSz="785813">
              <a:spcBef>
                <a:spcPct val="20000"/>
              </a:spcBef>
              <a:buClr>
                <a:srgbClr val="FFE600"/>
              </a:buClr>
              <a:buSzPct val="70000"/>
              <a:tabLst>
                <a:tab pos="1828800" algn="l"/>
              </a:tabLst>
              <a:defRPr/>
            </a:pPr>
            <a:endParaRPr lang="en-US" altLang="en-US" sz="2400" dirty="0" smtClean="0"/>
          </a:p>
          <a:p>
            <a:pPr marL="342900" indent="-342900" defTabSz="785813">
              <a:spcBef>
                <a:spcPct val="20000"/>
              </a:spcBef>
              <a:buClr>
                <a:srgbClr val="FFE600"/>
              </a:buClr>
              <a:buSzPct val="70000"/>
              <a:buFont typeface="Wingdings" panose="05000000000000000000" pitchFamily="2" charset="2"/>
              <a:buChar char="q"/>
              <a:tabLst>
                <a:tab pos="1828800" algn="l"/>
              </a:tabLst>
              <a:defRPr/>
            </a:pPr>
            <a:endParaRPr lang="en-US" altLang="en-US" sz="2000" dirty="0" smtClean="0"/>
          </a:p>
        </p:txBody>
      </p:sp>
    </p:spTree>
    <p:extLst>
      <p:ext uri="{BB962C8B-B14F-4D97-AF65-F5344CB8AC3E}">
        <p14:creationId xmlns:p14="http://schemas.microsoft.com/office/powerpoint/2010/main" val="1865289931"/>
      </p:ext>
    </p:extLst>
  </p:cSld>
  <p:clrMapOvr>
    <a:masterClrMapping/>
  </p:clrMapOvr>
  <p:transition>
    <p:push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Tax Disputes – Objections</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sp>
        <p:nvSpPr>
          <p:cNvPr id="3" name="Rectangle 2"/>
          <p:cNvSpPr/>
          <p:nvPr/>
        </p:nvSpPr>
        <p:spPr>
          <a:xfrm>
            <a:off x="0" y="1524000"/>
            <a:ext cx="8839200" cy="5601533"/>
          </a:xfrm>
          <a:prstGeom prst="rect">
            <a:avLst/>
          </a:prstGeom>
        </p:spPr>
        <p:txBody>
          <a:bodyPr wrap="square">
            <a:spAutoFit/>
          </a:bodyPr>
          <a:lstStyle/>
          <a:p>
            <a:pPr marL="95243" algn="just">
              <a:defRPr/>
            </a:pPr>
            <a:endParaRPr lang="en-GB" sz="2000" dirty="0" smtClean="0"/>
          </a:p>
          <a:p>
            <a:pPr marL="552443" indent="-457200" algn="just">
              <a:buFont typeface="Wingdings" panose="05000000000000000000" pitchFamily="2" charset="2"/>
              <a:buChar char="q"/>
              <a:defRPr/>
            </a:pPr>
            <a:r>
              <a:rPr lang="en-GB" sz="2000" dirty="0" smtClean="0"/>
              <a:t>Timeliness </a:t>
            </a:r>
            <a:r>
              <a:rPr lang="en-GB" sz="2000" dirty="0"/>
              <a:t>– </a:t>
            </a:r>
            <a:r>
              <a:rPr lang="en-GB" sz="2000" dirty="0" smtClean="0"/>
              <a:t>Submit Objection to KRA within </a:t>
            </a:r>
            <a:r>
              <a:rPr lang="en-GB" sz="2000" dirty="0"/>
              <a:t>30 days of receiving tax </a:t>
            </a:r>
            <a:r>
              <a:rPr lang="en-GB" sz="2000" dirty="0" smtClean="0"/>
              <a:t>demand/assessment.</a:t>
            </a:r>
          </a:p>
          <a:p>
            <a:pPr marL="95243" algn="just">
              <a:defRPr/>
            </a:pPr>
            <a:endParaRPr lang="en-GB" sz="2000" dirty="0" smtClean="0"/>
          </a:p>
          <a:p>
            <a:pPr marL="552443" indent="-457200" algn="just">
              <a:buFont typeface="Wingdings" panose="05000000000000000000" pitchFamily="2" charset="2"/>
              <a:buChar char="q"/>
              <a:defRPr/>
            </a:pPr>
            <a:r>
              <a:rPr lang="en-GB" sz="2000" dirty="0"/>
              <a:t>State </a:t>
            </a:r>
            <a:r>
              <a:rPr lang="en-GB" sz="2000" dirty="0" smtClean="0"/>
              <a:t>the </a:t>
            </a:r>
            <a:r>
              <a:rPr lang="en-GB" sz="2000" dirty="0"/>
              <a:t>grounds of </a:t>
            </a:r>
            <a:r>
              <a:rPr lang="en-GB" sz="2000" dirty="0" smtClean="0"/>
              <a:t>objection rest objection.</a:t>
            </a:r>
          </a:p>
          <a:p>
            <a:pPr marL="438143" indent="-342900" algn="just">
              <a:buFont typeface="Wingdings" panose="05000000000000000000" pitchFamily="2" charset="2"/>
              <a:buChar char="q"/>
              <a:defRPr/>
            </a:pPr>
            <a:endParaRPr lang="en-GB" sz="2000" dirty="0"/>
          </a:p>
          <a:p>
            <a:pPr marL="552443" indent="-457200" algn="just">
              <a:buFont typeface="Wingdings" panose="05000000000000000000" pitchFamily="2" charset="2"/>
              <a:buChar char="q"/>
              <a:defRPr/>
            </a:pPr>
            <a:r>
              <a:rPr lang="en-GB" sz="2000" dirty="0" smtClean="0"/>
              <a:t>Objection decision can be appealed by issuing to KRA notice of intention to Appeal with 30 days of </a:t>
            </a:r>
            <a:r>
              <a:rPr lang="en-GB" sz="2000" dirty="0" err="1" smtClean="0"/>
              <a:t>th</a:t>
            </a:r>
            <a:r>
              <a:rPr lang="en-GB" sz="2000" dirty="0" smtClean="0"/>
              <a:t> decision.</a:t>
            </a:r>
          </a:p>
          <a:p>
            <a:pPr marL="438143" indent="-342900" algn="just">
              <a:buFont typeface="Wingdings" panose="05000000000000000000" pitchFamily="2" charset="2"/>
              <a:buChar char="q"/>
              <a:defRPr/>
            </a:pPr>
            <a:endParaRPr lang="en-GB" sz="2000" dirty="0" smtClean="0"/>
          </a:p>
          <a:p>
            <a:pPr marL="552443" indent="-457200" algn="just">
              <a:buFont typeface="Wingdings" panose="05000000000000000000" pitchFamily="2" charset="2"/>
              <a:buChar char="q"/>
              <a:defRPr/>
            </a:pPr>
            <a:r>
              <a:rPr lang="en-GB" sz="2000" dirty="0" smtClean="0"/>
              <a:t>File Appeals Documents with TAT within 14 after filing the notice of Intention to Appeal.  </a:t>
            </a:r>
          </a:p>
          <a:p>
            <a:pPr marL="438143" indent="-342900" algn="just">
              <a:buFont typeface="Wingdings" panose="05000000000000000000" pitchFamily="2" charset="2"/>
              <a:buChar char="q"/>
              <a:defRPr/>
            </a:pPr>
            <a:endParaRPr lang="en-GB" sz="2000" dirty="0" smtClean="0"/>
          </a:p>
          <a:p>
            <a:pPr marL="552443" indent="-457200" algn="just">
              <a:buFont typeface="Wingdings" panose="05000000000000000000" pitchFamily="2" charset="2"/>
              <a:buChar char="q"/>
              <a:defRPr/>
            </a:pPr>
            <a:r>
              <a:rPr lang="en-GB" sz="2000" dirty="0" smtClean="0"/>
              <a:t>Fee payable at the Tax Appeals Tribunal is Kshs.20,000</a:t>
            </a:r>
          </a:p>
          <a:p>
            <a:pPr marL="552443" indent="-457200" algn="just">
              <a:buFont typeface="Wingdings" panose="05000000000000000000" pitchFamily="2" charset="2"/>
              <a:buChar char="q"/>
              <a:defRPr/>
            </a:pPr>
            <a:endParaRPr lang="en-GB" sz="2000" dirty="0"/>
          </a:p>
          <a:p>
            <a:pPr marL="552443" indent="-457200" algn="just">
              <a:buFont typeface="Wingdings" panose="05000000000000000000" pitchFamily="2" charset="2"/>
              <a:buChar char="q"/>
              <a:defRPr/>
            </a:pPr>
            <a:r>
              <a:rPr lang="en-GB" sz="2000" dirty="0" smtClean="0"/>
              <a:t>Appeals from TAT can be High Court, Court of Appeal, Supreme Court </a:t>
            </a:r>
            <a:endParaRPr lang="en-GB" sz="2000" dirty="0"/>
          </a:p>
          <a:p>
            <a:pPr marL="552443" indent="-457200" algn="just">
              <a:buFont typeface="Wingdings" panose="05000000000000000000" pitchFamily="2" charset="2"/>
              <a:buChar char="q"/>
              <a:defRPr/>
            </a:pPr>
            <a:endParaRPr lang="en-GB" sz="2000" dirty="0"/>
          </a:p>
          <a:p>
            <a:pPr marL="552443" indent="-457200" algn="just">
              <a:buFont typeface="Wingdings" panose="05000000000000000000" pitchFamily="2" charset="2"/>
              <a:buChar char="§"/>
              <a:defRPr/>
            </a:pPr>
            <a:endParaRPr lang="en-GB" sz="2000" dirty="0"/>
          </a:p>
          <a:p>
            <a:pPr marL="552443" indent="-457200" algn="just">
              <a:buFont typeface="Wingdings" panose="05000000000000000000" pitchFamily="2" charset="2"/>
              <a:buChar char="§"/>
              <a:defRPr/>
            </a:pPr>
            <a:endParaRPr lang="en-GB" dirty="0">
              <a:latin typeface="EYInterstate" panose="02000503020000020004" pitchFamily="2" charset="0"/>
            </a:endParaRPr>
          </a:p>
        </p:txBody>
      </p:sp>
    </p:spTree>
    <p:extLst>
      <p:ext uri="{BB962C8B-B14F-4D97-AF65-F5344CB8AC3E}">
        <p14:creationId xmlns:p14="http://schemas.microsoft.com/office/powerpoint/2010/main" val="179875041"/>
      </p:ext>
    </p:extLst>
  </p:cSld>
  <p:clrMapOvr>
    <a:masterClrMapping/>
  </p:clrMapOvr>
  <p:transition>
    <p:push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Tax Disputes – ADR</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sp>
        <p:nvSpPr>
          <p:cNvPr id="3" name="Rectangle 2"/>
          <p:cNvSpPr/>
          <p:nvPr/>
        </p:nvSpPr>
        <p:spPr>
          <a:xfrm>
            <a:off x="0" y="1524000"/>
            <a:ext cx="8839200" cy="5570756"/>
          </a:xfrm>
          <a:prstGeom prst="rect">
            <a:avLst/>
          </a:prstGeom>
        </p:spPr>
        <p:txBody>
          <a:bodyPr wrap="square">
            <a:spAutoFit/>
          </a:bodyPr>
          <a:lstStyle/>
          <a:p>
            <a:pPr marL="95243" algn="just">
              <a:defRPr/>
            </a:pPr>
            <a:endParaRPr lang="en-GB" sz="2000" dirty="0" smtClean="0"/>
          </a:p>
          <a:p>
            <a:pPr marL="342900" indent="-342900" algn="just">
              <a:buFont typeface="Wingdings" panose="05000000000000000000" pitchFamily="2" charset="2"/>
              <a:buChar char="q"/>
              <a:defRPr/>
            </a:pPr>
            <a:r>
              <a:rPr lang="en-GB" sz="2000" dirty="0"/>
              <a:t>Alternative Dispute Resolution is supported by:</a:t>
            </a:r>
          </a:p>
          <a:p>
            <a:pPr marL="438143" indent="-342900" algn="just">
              <a:buFont typeface="Wingdings" panose="05000000000000000000" pitchFamily="2" charset="2"/>
              <a:buChar char="q"/>
              <a:defRPr/>
            </a:pPr>
            <a:endParaRPr lang="en-GB" sz="2200" b="1" dirty="0" smtClean="0">
              <a:latin typeface="EYInterstate" panose="02000503020000020004" pitchFamily="2" charset="0"/>
            </a:endParaRPr>
          </a:p>
          <a:p>
            <a:pPr marL="1260475" lvl="2" indent="-346075" algn="just">
              <a:spcAft>
                <a:spcPts val="1200"/>
              </a:spcAft>
              <a:buFont typeface="Wingdings" panose="05000000000000000000" pitchFamily="2" charset="2"/>
              <a:buChar char="q"/>
            </a:pPr>
            <a:r>
              <a:rPr lang="en-GB" sz="2200" dirty="0" smtClean="0">
                <a:latin typeface="EYInterstate" panose="02000503020000020004" pitchFamily="2" charset="0"/>
              </a:rPr>
              <a:t>Constitution of Kenya</a:t>
            </a:r>
          </a:p>
          <a:p>
            <a:pPr marL="1260475" lvl="2" indent="-346075" algn="just">
              <a:spcAft>
                <a:spcPts val="1200"/>
              </a:spcAft>
              <a:buFont typeface="Wingdings" panose="05000000000000000000" pitchFamily="2" charset="2"/>
              <a:buChar char="q"/>
            </a:pPr>
            <a:r>
              <a:rPr lang="en-GB" sz="2200" dirty="0" smtClean="0">
                <a:latin typeface="EYInterstate" panose="02000503020000020004" pitchFamily="2" charset="0"/>
              </a:rPr>
              <a:t>Revenue statutes</a:t>
            </a:r>
          </a:p>
          <a:p>
            <a:pPr marL="1260475" lvl="2" indent="-346075" algn="just">
              <a:spcAft>
                <a:spcPts val="1200"/>
              </a:spcAft>
              <a:buFont typeface="Wingdings" panose="05000000000000000000" pitchFamily="2" charset="2"/>
              <a:buChar char="q"/>
            </a:pPr>
            <a:r>
              <a:rPr lang="en-GB" sz="2200" dirty="0" smtClean="0">
                <a:latin typeface="EYInterstate" panose="02000503020000020004" pitchFamily="2" charset="0"/>
              </a:rPr>
              <a:t>The Tax Appeals Tribunal Act </a:t>
            </a:r>
          </a:p>
          <a:p>
            <a:pPr marL="342900" indent="-342900" algn="just">
              <a:buFont typeface="Wingdings" panose="05000000000000000000" pitchFamily="2" charset="2"/>
              <a:buChar char="q"/>
            </a:pPr>
            <a:r>
              <a:rPr lang="en-GB" sz="2000" dirty="0"/>
              <a:t>Benefits  of </a:t>
            </a:r>
            <a:r>
              <a:rPr lang="en-GB" sz="2000" dirty="0" smtClean="0"/>
              <a:t>ADR</a:t>
            </a:r>
          </a:p>
          <a:p>
            <a:pPr marL="342900" indent="-342900" algn="just">
              <a:buFont typeface="Wingdings" panose="05000000000000000000" pitchFamily="2" charset="2"/>
              <a:buChar char="q"/>
            </a:pPr>
            <a:endParaRPr lang="en-GB" sz="2000" dirty="0"/>
          </a:p>
          <a:p>
            <a:pPr marL="800100" lvl="1" indent="-342900" algn="just">
              <a:buFont typeface="Wingdings" panose="05000000000000000000" pitchFamily="2" charset="2"/>
              <a:buChar char="q"/>
            </a:pPr>
            <a:r>
              <a:rPr lang="en-GB" sz="2000" dirty="0"/>
              <a:t>Expedite process of dispute </a:t>
            </a:r>
            <a:r>
              <a:rPr lang="en-GB" sz="2000" dirty="0" smtClean="0"/>
              <a:t>resolution</a:t>
            </a:r>
          </a:p>
          <a:p>
            <a:pPr marL="800100" lvl="1" indent="-342900" algn="just">
              <a:buFont typeface="Wingdings" panose="05000000000000000000" pitchFamily="2" charset="2"/>
              <a:buChar char="q"/>
            </a:pPr>
            <a:endParaRPr lang="en-GB" sz="2000" dirty="0"/>
          </a:p>
          <a:p>
            <a:pPr marL="800100" lvl="1" indent="-342900" algn="just">
              <a:buFont typeface="Wingdings" panose="05000000000000000000" pitchFamily="2" charset="2"/>
              <a:buChar char="q"/>
            </a:pPr>
            <a:r>
              <a:rPr lang="en-GB" sz="2000" dirty="0"/>
              <a:t>Decrease cost of dispute resolution associated with </a:t>
            </a:r>
            <a:r>
              <a:rPr lang="en-GB" sz="2000" dirty="0" smtClean="0"/>
              <a:t>litigation</a:t>
            </a:r>
          </a:p>
          <a:p>
            <a:pPr marL="800100" lvl="1" indent="-342900" algn="just">
              <a:buFont typeface="Wingdings" panose="05000000000000000000" pitchFamily="2" charset="2"/>
              <a:buChar char="q"/>
            </a:pPr>
            <a:endParaRPr lang="en-GB" sz="2000" dirty="0"/>
          </a:p>
          <a:p>
            <a:pPr marL="800100" lvl="1" indent="-342900" algn="just">
              <a:buFont typeface="Wingdings" panose="05000000000000000000" pitchFamily="2" charset="2"/>
              <a:buChar char="q"/>
            </a:pPr>
            <a:r>
              <a:rPr lang="en-GB" sz="2000" dirty="0"/>
              <a:t>Enhance and manage </a:t>
            </a:r>
            <a:r>
              <a:rPr lang="en-GB" sz="2000" dirty="0" smtClean="0"/>
              <a:t>relationships</a:t>
            </a:r>
            <a:endParaRPr lang="en-GB" sz="2000" dirty="0"/>
          </a:p>
          <a:p>
            <a:pPr marL="1009643" lvl="1" indent="-457200" algn="just">
              <a:buFont typeface="Wingdings" panose="05000000000000000000" pitchFamily="2" charset="2"/>
              <a:buChar char="q"/>
              <a:defRPr/>
            </a:pPr>
            <a:endParaRPr lang="en-GB" sz="2000" dirty="0" smtClean="0"/>
          </a:p>
          <a:p>
            <a:pPr marL="552443" indent="-457200" algn="just">
              <a:buFont typeface="Wingdings" panose="05000000000000000000" pitchFamily="2" charset="2"/>
              <a:buChar char="§"/>
              <a:defRPr/>
            </a:pPr>
            <a:endParaRPr lang="en-GB" sz="2000" dirty="0"/>
          </a:p>
          <a:p>
            <a:pPr marL="552443" indent="-457200" algn="just">
              <a:buFont typeface="Wingdings" panose="05000000000000000000" pitchFamily="2" charset="2"/>
              <a:buChar char="§"/>
              <a:defRPr/>
            </a:pPr>
            <a:endParaRPr lang="en-GB" dirty="0">
              <a:latin typeface="EYInterstate" panose="02000503020000020004" pitchFamily="2" charset="0"/>
            </a:endParaRPr>
          </a:p>
        </p:txBody>
      </p:sp>
    </p:spTree>
    <p:extLst>
      <p:ext uri="{BB962C8B-B14F-4D97-AF65-F5344CB8AC3E}">
        <p14:creationId xmlns:p14="http://schemas.microsoft.com/office/powerpoint/2010/main" val="1950541245"/>
      </p:ext>
    </p:extLst>
  </p:cSld>
  <p:clrMapOvr>
    <a:masterClrMapping/>
  </p:clrMapOvr>
  <p:transition>
    <p:push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Emerging Issues - Finance Bill</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8" name="Diagram 7"/>
          <p:cNvGraphicFramePr/>
          <p:nvPr>
            <p:extLst>
              <p:ext uri="{D42A27DB-BD31-4B8C-83A1-F6EECF244321}">
                <p14:modId xmlns:p14="http://schemas.microsoft.com/office/powerpoint/2010/main" val="2438793262"/>
              </p:ext>
            </p:extLst>
          </p:nvPr>
        </p:nvGraphicFramePr>
        <p:xfrm>
          <a:off x="243840" y="1524000"/>
          <a:ext cx="8666480" cy="4292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20772707"/>
      </p:ext>
    </p:extLst>
  </p:cSld>
  <p:clrMapOvr>
    <a:masterClrMapping/>
  </p:clrMapOvr>
  <p:transition>
    <p:push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a:solidFill>
                  <a:srgbClr val="CC9900"/>
                </a:solidFill>
                <a:latin typeface="Goudy Old Style" panose="02020502050305020303" pitchFamily="18" charset="0"/>
              </a:rPr>
              <a:t>Emerging Issues - Finance Bill</a:t>
            </a: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11" name="Group 643"/>
          <p:cNvGraphicFramePr>
            <a:graphicFrameLocks noGrp="1"/>
          </p:cNvGraphicFramePr>
          <p:nvPr>
            <p:extLst>
              <p:ext uri="{D42A27DB-BD31-4B8C-83A1-F6EECF244321}">
                <p14:modId xmlns:p14="http://schemas.microsoft.com/office/powerpoint/2010/main" val="2195474627"/>
              </p:ext>
            </p:extLst>
          </p:nvPr>
        </p:nvGraphicFramePr>
        <p:xfrm>
          <a:off x="-2" y="2210010"/>
          <a:ext cx="9067801" cy="4114590"/>
        </p:xfrm>
        <a:graphic>
          <a:graphicData uri="http://schemas.openxmlformats.org/drawingml/2006/table">
            <a:tbl>
              <a:tblPr>
                <a:tableStyleId>{5DA37D80-6434-44D0-A028-1B22A696006F}</a:tableStyleId>
              </a:tblPr>
              <a:tblGrid>
                <a:gridCol w="5302171"/>
                <a:gridCol w="1882815"/>
                <a:gridCol w="1882815"/>
              </a:tblGrid>
              <a:tr h="15282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u="none" strike="noStrike" kern="1200" cap="none" normalizeH="0" baseline="0" dirty="0">
                          <a:ln>
                            <a:noFill/>
                          </a:ln>
                          <a:effectLst/>
                        </a:rPr>
                        <a:t>Description</a:t>
                      </a:r>
                      <a:endParaRPr kumimoji="0" lang="en-GB" sz="2000" b="1" u="none" strike="noStrike" kern="1200" cap="none" normalizeH="0" baseline="0" dirty="0">
                        <a:ln>
                          <a:noFill/>
                        </a:ln>
                        <a:solidFill>
                          <a:srgbClr val="FFC000"/>
                        </a:solidFill>
                        <a:effectLst/>
                        <a:latin typeface="+mn-lt"/>
                        <a:ea typeface="+mn-ea"/>
                        <a:cs typeface="+mn-cs"/>
                      </a:endParaRPr>
                    </a:p>
                  </a:txBody>
                  <a:tcPr marL="91438" marR="91438" marT="45699" marB="45699" horzOverflow="overflow"/>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2000" b="1" u="none" strike="noStrike" kern="1200" cap="none" normalizeH="0" baseline="0" dirty="0">
                        <a:ln>
                          <a:noFill/>
                        </a:ln>
                        <a:solidFill>
                          <a:srgbClr val="FFC000"/>
                        </a:solidFill>
                        <a:effectLst/>
                        <a:latin typeface="+mn-lt"/>
                        <a:ea typeface="+mn-ea"/>
                        <a:cs typeface="+mn-cs"/>
                      </a:endParaRPr>
                    </a:p>
                  </a:txBody>
                  <a:tcPr marL="91438" marR="91438" marT="45699" marB="45699" horzOverflow="overflow"/>
                </a:tc>
                <a:tc hMerge="1">
                  <a:txBody>
                    <a:bodyPr/>
                    <a:lstStyle/>
                    <a:p>
                      <a:endParaRPr lang="en-US"/>
                    </a:p>
                  </a:txBody>
                  <a:tcPr/>
                </a:tc>
              </a:tr>
              <a:tr h="137202">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en-US" sz="2000" b="0" i="0" u="none" strike="noStrike" cap="none" normalizeH="0" baseline="0" dirty="0">
                        <a:ln>
                          <a:noFill/>
                        </a:ln>
                        <a:solidFill>
                          <a:srgbClr val="000000"/>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Current rates</a:t>
                      </a:r>
                      <a:endParaRPr kumimoji="0" lang="en-GB" sz="2000" b="1" i="0" u="none" strike="noStrike" cap="none" normalizeH="0" baseline="0" dirty="0">
                        <a:ln>
                          <a:noFill/>
                        </a:ln>
                        <a:solidFill>
                          <a:schemeClr val="accent2"/>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smtClean="0">
                          <a:ln>
                            <a:noFill/>
                          </a:ln>
                          <a:effectLst/>
                        </a:rPr>
                        <a:t>Proposed</a:t>
                      </a:r>
                      <a:endParaRPr kumimoji="0" lang="en-US" sz="2000" u="none" strike="noStrike" cap="none" normalizeH="0" baseline="0" dirty="0">
                        <a:ln>
                          <a:noFill/>
                        </a:ln>
                        <a:effectLst/>
                      </a:endParaRPr>
                    </a:p>
                  </a:txBody>
                  <a:tcPr marL="91438" marR="91438" marT="45699" marB="45699" horzOverflow="overflow"/>
                </a:tc>
              </a:tr>
              <a:tr h="39618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normalizeH="0" baseline="0" dirty="0" smtClean="0">
                          <a:ln>
                            <a:noFill/>
                          </a:ln>
                          <a:solidFill>
                            <a:schemeClr val="tx1"/>
                          </a:solidFill>
                          <a:effectLst/>
                          <a:latin typeface="+mn-lt"/>
                          <a:ea typeface="+mn-ea"/>
                          <a:cs typeface="+mn-cs"/>
                        </a:rPr>
                        <a:t>(Robin Hood Tax)Money transferred by banks, money transfer agencies and other financial institutions,  above </a:t>
                      </a:r>
                      <a:r>
                        <a:rPr kumimoji="0" lang="en-GB" sz="2000" b="0" i="0" u="none" strike="noStrike" kern="1200" cap="none" normalizeH="0" baseline="0" dirty="0" err="1" smtClean="0">
                          <a:ln>
                            <a:noFill/>
                          </a:ln>
                          <a:solidFill>
                            <a:schemeClr val="tx1"/>
                          </a:solidFill>
                          <a:effectLst/>
                          <a:latin typeface="+mn-lt"/>
                          <a:ea typeface="+mn-ea"/>
                          <a:cs typeface="+mn-cs"/>
                        </a:rPr>
                        <a:t>KShs</a:t>
                      </a:r>
                      <a:r>
                        <a:rPr kumimoji="0" lang="en-GB" sz="2000" b="0" i="0" u="none" strike="noStrike" kern="1200" cap="none" normalizeH="0" baseline="0" dirty="0" smtClean="0">
                          <a:ln>
                            <a:noFill/>
                          </a:ln>
                          <a:solidFill>
                            <a:schemeClr val="tx1"/>
                          </a:solidFill>
                          <a:effectLst/>
                          <a:latin typeface="+mn-lt"/>
                          <a:ea typeface="+mn-ea"/>
                          <a:cs typeface="+mn-cs"/>
                        </a:rPr>
                        <a:t> 500,000.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kern="1200" cap="none" normalizeH="0" baseline="0" dirty="0">
                        <a:ln>
                          <a:noFill/>
                        </a:ln>
                        <a:solidFill>
                          <a:schemeClr val="tx1"/>
                        </a:solidFill>
                        <a:effectLst/>
                        <a:latin typeface="+mn-lt"/>
                        <a:ea typeface="+mn-ea"/>
                        <a:cs typeface="+mn-cs"/>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0.05</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r>
              <a:tr h="39618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normalizeH="0" baseline="0" dirty="0" smtClean="0">
                          <a:ln>
                            <a:noFill/>
                          </a:ln>
                          <a:solidFill>
                            <a:schemeClr val="tx1"/>
                          </a:solidFill>
                          <a:effectLst/>
                          <a:latin typeface="+mn-lt"/>
                          <a:ea typeface="+mn-ea"/>
                          <a:cs typeface="+mn-cs"/>
                        </a:rPr>
                        <a:t>Motor vehicles of tariff no. 8703.24.90 and 8703.33.90</a:t>
                      </a:r>
                      <a:r>
                        <a:rPr kumimoji="0" lang="en-GB" sz="2000" b="0" i="0" u="none" strike="noStrike" kern="1200" cap="none" normalizeH="0" baseline="0" dirty="0" smtClean="0">
                          <a:ln>
                            <a:noFill/>
                          </a:ln>
                          <a:solidFill>
                            <a:schemeClr val="tx1"/>
                          </a:solidFill>
                          <a:effectLst/>
                          <a:latin typeface="+mn-lt"/>
                          <a:ea typeface="+mn-ea"/>
                          <a:cs typeface="+mn-cs"/>
                        </a:rPr>
                        <a:t> (private passenger vehicles of cc rating exceeding 2500  and 3000 for diesel and petrol respectively)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kern="1200" cap="none" normalizeH="0" baseline="0" dirty="0">
                        <a:ln>
                          <a:noFill/>
                        </a:ln>
                        <a:solidFill>
                          <a:schemeClr val="tx1"/>
                        </a:solidFill>
                        <a:effectLst/>
                        <a:latin typeface="+mn-lt"/>
                        <a:ea typeface="+mn-ea"/>
                        <a:cs typeface="+mn-cs"/>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20%</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a:ln>
                            <a:noFill/>
                          </a:ln>
                          <a:effectLst/>
                        </a:rPr>
                        <a:t>3</a:t>
                      </a:r>
                      <a:r>
                        <a:rPr kumimoji="0" lang="en-GB" sz="2000" u="none" strike="noStrike" cap="none" normalizeH="0" baseline="0" dirty="0" smtClean="0">
                          <a:ln>
                            <a:noFill/>
                          </a:ln>
                          <a:effectLst/>
                        </a:rPr>
                        <a:t>0</a:t>
                      </a:r>
                      <a:r>
                        <a:rPr kumimoji="0" lang="en-GB" sz="2000" u="none" strike="noStrike" cap="none" normalizeH="0" baseline="0" dirty="0">
                          <a:ln>
                            <a:noFill/>
                          </a:ln>
                          <a:effectLst/>
                        </a:rPr>
                        <a:t>%</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r>
              <a:tr h="3961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mn-lt"/>
                          <a:ea typeface="+mn-ea"/>
                          <a:cs typeface="+mn-cs"/>
                        </a:rPr>
                        <a:t>Effective Date</a:t>
                      </a:r>
                      <a:endParaRPr kumimoji="0" lang="en-US" sz="2000" b="0" i="0" u="none" strike="noStrike" kern="1200" cap="none" normalizeH="0" baseline="0" dirty="0">
                        <a:ln>
                          <a:noFill/>
                        </a:ln>
                        <a:solidFill>
                          <a:schemeClr val="tx1"/>
                        </a:solidFill>
                        <a:effectLst/>
                        <a:latin typeface="+mn-lt"/>
                        <a:ea typeface="+mn-ea"/>
                        <a:cs typeface="+mn-cs"/>
                      </a:endParaRPr>
                    </a:p>
                  </a:txBody>
                  <a:tcPr marL="91438" marR="91438" marT="45699" marB="4569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1. July 2018</a:t>
                      </a: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a:ln>
                          <a:noFill/>
                        </a:ln>
                        <a:solidFill>
                          <a:schemeClr val="tx1"/>
                        </a:solidFill>
                        <a:effectLst/>
                        <a:latin typeface="+mn-lt"/>
                      </a:endParaRPr>
                    </a:p>
                  </a:txBody>
                  <a:tcPr marL="91438" marR="91438" marT="45699" marB="45699" horzOverflow="overflow"/>
                </a:tc>
              </a:tr>
            </a:tbl>
          </a:graphicData>
        </a:graphic>
      </p:graphicFrame>
      <p:grpSp>
        <p:nvGrpSpPr>
          <p:cNvPr id="13" name="Group 12"/>
          <p:cNvGrpSpPr/>
          <p:nvPr/>
        </p:nvGrpSpPr>
        <p:grpSpPr>
          <a:xfrm>
            <a:off x="0" y="1453782"/>
            <a:ext cx="3090920" cy="489345"/>
            <a:chOff x="-3026551" y="-1490996"/>
            <a:chExt cx="3090920" cy="489345"/>
          </a:xfrm>
        </p:grpSpPr>
        <p:sp>
          <p:nvSpPr>
            <p:cNvPr id="14" name="Round Same Side Corner Rectangle 13"/>
            <p:cNvSpPr/>
            <p:nvPr/>
          </p:nvSpPr>
          <p:spPr>
            <a:xfrm>
              <a:off x="-3026551" y="-1465080"/>
              <a:ext cx="3090920" cy="463429"/>
            </a:xfrm>
            <a:prstGeom prst="round2SameRect">
              <a:avLst>
                <a:gd name="adj1" fmla="val 16670"/>
                <a:gd name="adj2" fmla="val 0"/>
              </a:avLst>
            </a:prstGeom>
            <a:solidFill>
              <a:schemeClr val="accent2"/>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ound Same Side Corner Rectangle 4"/>
            <p:cNvSpPr/>
            <p:nvPr/>
          </p:nvSpPr>
          <p:spPr>
            <a:xfrm>
              <a:off x="-2721751" y="-1490996"/>
              <a:ext cx="2177716" cy="4527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GB" dirty="0" smtClean="0">
                  <a:solidFill>
                    <a:schemeClr val="tx1"/>
                  </a:solidFill>
                  <a:latin typeface="EYInterstate" panose="02000503020000020004" pitchFamily="2" charset="0"/>
                </a:rPr>
                <a:t>Excise Duty </a:t>
              </a:r>
              <a:endParaRPr lang="en-US" sz="1800" kern="1200" dirty="0">
                <a:solidFill>
                  <a:schemeClr val="tx1"/>
                </a:solidFill>
                <a:latin typeface="EYInterstate" panose="02000503020000020004" pitchFamily="2" charset="0"/>
              </a:endParaRPr>
            </a:p>
          </p:txBody>
        </p:sp>
      </p:grpSp>
    </p:spTree>
    <p:extLst>
      <p:ext uri="{BB962C8B-B14F-4D97-AF65-F5344CB8AC3E}">
        <p14:creationId xmlns:p14="http://schemas.microsoft.com/office/powerpoint/2010/main" val="1025155409"/>
      </p:ext>
    </p:extLst>
  </p:cSld>
  <p:clrMapOvr>
    <a:masterClrMapping/>
  </p:clrMapOvr>
  <p:transition>
    <p:push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a:solidFill>
                  <a:srgbClr val="CC9900"/>
                </a:solidFill>
                <a:latin typeface="Goudy Old Style" panose="02020502050305020303" pitchFamily="18" charset="0"/>
              </a:rPr>
              <a:t>Emerging Issues - Finance Bill</a:t>
            </a: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8" name="Diagram 7"/>
          <p:cNvGraphicFramePr/>
          <p:nvPr>
            <p:extLst>
              <p:ext uri="{D42A27DB-BD31-4B8C-83A1-F6EECF244321}">
                <p14:modId xmlns:p14="http://schemas.microsoft.com/office/powerpoint/2010/main" val="1049650997"/>
              </p:ext>
            </p:extLst>
          </p:nvPr>
        </p:nvGraphicFramePr>
        <p:xfrm>
          <a:off x="243840" y="2590800"/>
          <a:ext cx="8666480" cy="3733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Rectangle 9"/>
          <p:cNvSpPr>
            <a:spLocks noChangeArrowheads="1"/>
          </p:cNvSpPr>
          <p:nvPr/>
        </p:nvSpPr>
        <p:spPr bwMode="auto">
          <a:xfrm>
            <a:off x="304800" y="1470025"/>
            <a:ext cx="8286750" cy="954087"/>
          </a:xfrm>
          <a:prstGeom prst="rect">
            <a:avLst/>
          </a:prstGeom>
          <a:noFill/>
          <a:ln w="9525">
            <a:noFill/>
            <a:miter lim="800000"/>
            <a:headEnd/>
            <a:tailEnd/>
          </a:ln>
        </p:spPr>
        <p:txBody>
          <a:bodyPr>
            <a:spAutoFit/>
          </a:bodyPr>
          <a:lstStyle/>
          <a:p>
            <a:pPr>
              <a:spcBef>
                <a:spcPct val="20000"/>
              </a:spcBef>
              <a:buClr>
                <a:srgbClr val="FFD200"/>
              </a:buClr>
              <a:buSzPct val="75000"/>
              <a:buFont typeface="Arial" charset="0"/>
              <a:buNone/>
              <a:defRPr/>
            </a:pPr>
            <a:r>
              <a:rPr lang="en-US" sz="2800" b="1" dirty="0">
                <a:solidFill>
                  <a:srgbClr val="FFCD00"/>
                </a:solidFill>
                <a:cs typeface="Arial" charset="0"/>
              </a:rPr>
              <a:t/>
            </a:r>
            <a:br>
              <a:rPr lang="en-US" sz="2800" b="1" dirty="0">
                <a:solidFill>
                  <a:srgbClr val="FFCD00"/>
                </a:solidFill>
                <a:cs typeface="Arial" charset="0"/>
              </a:rPr>
            </a:br>
            <a:r>
              <a:rPr lang="de-CH" sz="2600" b="1" dirty="0" smtClean="0">
                <a:solidFill>
                  <a:srgbClr val="FFC000"/>
                </a:solidFill>
              </a:rPr>
              <a:t>Tax Procedure Act</a:t>
            </a:r>
            <a:endParaRPr lang="de-CH" sz="2600" b="1" dirty="0">
              <a:solidFill>
                <a:srgbClr val="FFE600"/>
              </a:solidFill>
            </a:endParaRPr>
          </a:p>
        </p:txBody>
      </p:sp>
    </p:spTree>
    <p:extLst>
      <p:ext uri="{BB962C8B-B14F-4D97-AF65-F5344CB8AC3E}">
        <p14:creationId xmlns:p14="http://schemas.microsoft.com/office/powerpoint/2010/main" val="1878157094"/>
      </p:ext>
    </p:extLst>
  </p:cSld>
  <p:clrMapOvr>
    <a:masterClrMapping/>
  </p:clrMapOvr>
  <p:transition>
    <p:push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a:solidFill>
                  <a:srgbClr val="CC9900"/>
                </a:solidFill>
                <a:latin typeface="Goudy Old Style" panose="02020502050305020303" pitchFamily="18" charset="0"/>
              </a:rPr>
              <a:t>Emerging Issues - Finance Bill</a:t>
            </a:r>
          </a:p>
        </p:txBody>
      </p:sp>
      <p:sp>
        <p:nvSpPr>
          <p:cNvPr id="4099" name="TextBox 5"/>
          <p:cNvSpPr txBox="1">
            <a:spLocks noChangeArrowheads="1"/>
          </p:cNvSpPr>
          <p:nvPr/>
        </p:nvSpPr>
        <p:spPr bwMode="auto">
          <a:xfrm>
            <a:off x="0" y="6358732"/>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sp>
        <p:nvSpPr>
          <p:cNvPr id="11" name="Rectangle 9"/>
          <p:cNvSpPr>
            <a:spLocks noChangeArrowheads="1"/>
          </p:cNvSpPr>
          <p:nvPr/>
        </p:nvSpPr>
        <p:spPr bwMode="auto">
          <a:xfrm>
            <a:off x="304800" y="1470025"/>
            <a:ext cx="8286750" cy="954087"/>
          </a:xfrm>
          <a:prstGeom prst="rect">
            <a:avLst/>
          </a:prstGeom>
          <a:noFill/>
          <a:ln w="9525">
            <a:noFill/>
            <a:miter lim="800000"/>
            <a:headEnd/>
            <a:tailEnd/>
          </a:ln>
        </p:spPr>
        <p:txBody>
          <a:bodyPr>
            <a:spAutoFit/>
          </a:bodyPr>
          <a:lstStyle/>
          <a:p>
            <a:pPr>
              <a:spcBef>
                <a:spcPct val="20000"/>
              </a:spcBef>
              <a:buClr>
                <a:srgbClr val="FFD200"/>
              </a:buClr>
              <a:buSzPct val="75000"/>
              <a:buFont typeface="Arial" charset="0"/>
              <a:buNone/>
              <a:defRPr/>
            </a:pPr>
            <a:r>
              <a:rPr lang="en-US" sz="2800" b="1" dirty="0">
                <a:solidFill>
                  <a:srgbClr val="FFCD00"/>
                </a:solidFill>
                <a:cs typeface="Arial" charset="0"/>
              </a:rPr>
              <a:t/>
            </a:r>
            <a:br>
              <a:rPr lang="en-US" sz="2800" b="1" dirty="0">
                <a:solidFill>
                  <a:srgbClr val="FFCD00"/>
                </a:solidFill>
                <a:cs typeface="Arial" charset="0"/>
              </a:rPr>
            </a:br>
            <a:r>
              <a:rPr lang="de-CH" sz="2600" b="1" dirty="0" smtClean="0">
                <a:solidFill>
                  <a:srgbClr val="FFC000"/>
                </a:solidFill>
              </a:rPr>
              <a:t>Tax Procedure Act</a:t>
            </a:r>
            <a:endParaRPr lang="de-CH" sz="2600" b="1" dirty="0">
              <a:solidFill>
                <a:srgbClr val="FFE600"/>
              </a:solidFill>
            </a:endParaRPr>
          </a:p>
        </p:txBody>
      </p:sp>
      <p:graphicFrame>
        <p:nvGraphicFramePr>
          <p:cNvPr id="12" name="Diagram 11"/>
          <p:cNvGraphicFramePr/>
          <p:nvPr>
            <p:extLst>
              <p:ext uri="{D42A27DB-BD31-4B8C-83A1-F6EECF244321}">
                <p14:modId xmlns:p14="http://schemas.microsoft.com/office/powerpoint/2010/main" val="3400380320"/>
              </p:ext>
            </p:extLst>
          </p:nvPr>
        </p:nvGraphicFramePr>
        <p:xfrm>
          <a:off x="238760" y="1981200"/>
          <a:ext cx="8666480" cy="45624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29614803"/>
      </p:ext>
    </p:extLst>
  </p:cSld>
  <p:clrMapOvr>
    <a:masterClrMapping/>
  </p:clrMapOvr>
  <p:transition>
    <p:push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a:solidFill>
                  <a:srgbClr val="CC9900"/>
                </a:solidFill>
                <a:latin typeface="Goudy Old Style" panose="02020502050305020303" pitchFamily="18" charset="0"/>
              </a:rPr>
              <a:t>Emerging Issues - Finance Bill</a:t>
            </a: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8" name="Diagram 7"/>
          <p:cNvGraphicFramePr/>
          <p:nvPr>
            <p:extLst>
              <p:ext uri="{D42A27DB-BD31-4B8C-83A1-F6EECF244321}">
                <p14:modId xmlns:p14="http://schemas.microsoft.com/office/powerpoint/2010/main" val="158292833"/>
              </p:ext>
            </p:extLst>
          </p:nvPr>
        </p:nvGraphicFramePr>
        <p:xfrm>
          <a:off x="243840" y="1066800"/>
          <a:ext cx="8666480" cy="4749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88622704"/>
      </p:ext>
    </p:extLst>
  </p:cSld>
  <p:clrMapOvr>
    <a:masterClrMapping/>
  </p:clrMapOvr>
  <p:transition>
    <p:push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a:solidFill>
                  <a:srgbClr val="CC9900"/>
                </a:solidFill>
                <a:latin typeface="Goudy Old Style" panose="02020502050305020303" pitchFamily="18" charset="0"/>
              </a:rPr>
              <a:t>Emerging Issues </a:t>
            </a:r>
            <a:r>
              <a:rPr lang="en-US" dirty="0" smtClean="0">
                <a:solidFill>
                  <a:srgbClr val="CC9900"/>
                </a:solidFill>
                <a:latin typeface="Goudy Old Style" panose="02020502050305020303" pitchFamily="18" charset="0"/>
              </a:rPr>
              <a:t>– Income Tax Bill, 2018</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8" name="Diagram 7"/>
          <p:cNvGraphicFramePr/>
          <p:nvPr>
            <p:extLst>
              <p:ext uri="{D42A27DB-BD31-4B8C-83A1-F6EECF244321}">
                <p14:modId xmlns:p14="http://schemas.microsoft.com/office/powerpoint/2010/main" val="310096192"/>
              </p:ext>
            </p:extLst>
          </p:nvPr>
        </p:nvGraphicFramePr>
        <p:xfrm>
          <a:off x="0" y="1603626"/>
          <a:ext cx="8910320" cy="44415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40600422"/>
      </p:ext>
    </p:extLst>
  </p:cSld>
  <p:clrMapOvr>
    <a:masterClrMapping/>
  </p:clrMapOvr>
  <p:transition>
    <p:push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a:solidFill>
                  <a:srgbClr val="CC9900"/>
                </a:solidFill>
                <a:latin typeface="Goudy Old Style" panose="02020502050305020303" pitchFamily="18" charset="0"/>
              </a:rPr>
              <a:t>Emerging Issues </a:t>
            </a:r>
            <a:r>
              <a:rPr lang="en-US" dirty="0" smtClean="0">
                <a:solidFill>
                  <a:srgbClr val="CC9900"/>
                </a:solidFill>
                <a:latin typeface="Goudy Old Style" panose="02020502050305020303" pitchFamily="18" charset="0"/>
              </a:rPr>
              <a:t>– Income Tax Bill 2018</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8" name="Diagram 7"/>
          <p:cNvGraphicFramePr/>
          <p:nvPr>
            <p:extLst>
              <p:ext uri="{D42A27DB-BD31-4B8C-83A1-F6EECF244321}">
                <p14:modId xmlns:p14="http://schemas.microsoft.com/office/powerpoint/2010/main" val="1885745810"/>
              </p:ext>
            </p:extLst>
          </p:nvPr>
        </p:nvGraphicFramePr>
        <p:xfrm>
          <a:off x="0" y="1654426"/>
          <a:ext cx="8910320" cy="44415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25535850"/>
      </p:ext>
    </p:extLst>
  </p:cSld>
  <p:clrMapOvr>
    <a:masterClrMapping/>
  </p:clrMapOvr>
  <p:transition>
    <p:push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a:solidFill>
                  <a:srgbClr val="CC9900"/>
                </a:solidFill>
                <a:latin typeface="Goudy Old Style" panose="02020502050305020303" pitchFamily="18" charset="0"/>
              </a:rPr>
              <a:t>Emerging Issues </a:t>
            </a:r>
            <a:r>
              <a:rPr lang="en-US" dirty="0" smtClean="0">
                <a:solidFill>
                  <a:srgbClr val="CC9900"/>
                </a:solidFill>
                <a:latin typeface="Goudy Old Style" panose="02020502050305020303" pitchFamily="18" charset="0"/>
              </a:rPr>
              <a:t>– Income Tax Bill, 2018</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8" name="Diagram 7"/>
          <p:cNvGraphicFramePr/>
          <p:nvPr>
            <p:extLst>
              <p:ext uri="{D42A27DB-BD31-4B8C-83A1-F6EECF244321}">
                <p14:modId xmlns:p14="http://schemas.microsoft.com/office/powerpoint/2010/main" val="1576346606"/>
              </p:ext>
            </p:extLst>
          </p:nvPr>
        </p:nvGraphicFramePr>
        <p:xfrm>
          <a:off x="0" y="1654426"/>
          <a:ext cx="8910320" cy="44415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76680465"/>
      </p:ext>
    </p:extLst>
  </p:cSld>
  <p:clrMapOvr>
    <a:masterClrMapping/>
  </p:clrMapOvr>
  <p:transition>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Taxation of Cooperatives</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4708981"/>
          </a:xfrm>
          <a:prstGeom prst="rect">
            <a:avLst/>
          </a:prstGeom>
        </p:spPr>
        <p:txBody>
          <a:bodyPr wrap="square">
            <a:spAutoFit/>
          </a:bodyPr>
          <a:lstStyle/>
          <a:p>
            <a:pPr marL="357188" indent="-357188" defTabSz="785813">
              <a:lnSpc>
                <a:spcPct val="150000"/>
              </a:lnSpc>
              <a:spcBef>
                <a:spcPct val="20000"/>
              </a:spcBef>
              <a:buClr>
                <a:srgbClr val="FFE600"/>
              </a:buClr>
              <a:buSzPct val="70000"/>
              <a:buFont typeface="Wingdings" panose="05000000000000000000" pitchFamily="2" charset="2"/>
              <a:buChar char="q"/>
              <a:tabLst>
                <a:tab pos="1828800" algn="l"/>
              </a:tabLst>
              <a:defRPr/>
            </a:pPr>
            <a:r>
              <a:rPr lang="en-US" altLang="en-US" sz="2400" dirty="0"/>
              <a:t> </a:t>
            </a:r>
            <a:r>
              <a:rPr lang="en-US" altLang="en-US" sz="2400" dirty="0" smtClean="0"/>
              <a:t>Section 19 A of the Income Tax Act</a:t>
            </a:r>
          </a:p>
          <a:p>
            <a:pPr marL="357188" indent="-357188" defTabSz="785813">
              <a:lnSpc>
                <a:spcPct val="150000"/>
              </a:lnSpc>
              <a:spcBef>
                <a:spcPct val="20000"/>
              </a:spcBef>
              <a:buClr>
                <a:srgbClr val="FFE600"/>
              </a:buClr>
              <a:buSzPct val="70000"/>
              <a:buFont typeface="Wingdings" panose="05000000000000000000" pitchFamily="2" charset="2"/>
              <a:buChar char="q"/>
              <a:tabLst>
                <a:tab pos="1828800" algn="l"/>
              </a:tabLst>
              <a:defRPr/>
            </a:pPr>
            <a:r>
              <a:rPr lang="en-US" altLang="en-US" sz="2400" dirty="0" smtClean="0"/>
              <a:t> </a:t>
            </a:r>
            <a:r>
              <a:rPr lang="en-US" altLang="en-US" sz="2400" dirty="0" err="1" smtClean="0"/>
              <a:t>Categorised</a:t>
            </a:r>
            <a:r>
              <a:rPr lang="en-US" altLang="en-US" sz="2400" dirty="0" smtClean="0"/>
              <a:t> into 3: </a:t>
            </a:r>
          </a:p>
          <a:p>
            <a:pPr marL="814388" lvl="1" indent="-357188" defTabSz="785813">
              <a:lnSpc>
                <a:spcPct val="150000"/>
              </a:lnSpc>
              <a:spcBef>
                <a:spcPct val="20000"/>
              </a:spcBef>
              <a:buClr>
                <a:srgbClr val="FFE600"/>
              </a:buClr>
              <a:buSzPct val="70000"/>
              <a:buFont typeface="Wingdings" panose="05000000000000000000" pitchFamily="2" charset="2"/>
              <a:buChar char="§"/>
              <a:tabLst>
                <a:tab pos="1828800" algn="l"/>
              </a:tabLst>
              <a:defRPr/>
            </a:pPr>
            <a:r>
              <a:rPr lang="en-US" altLang="en-US" sz="2400" dirty="0"/>
              <a:t>Designated primary Cooperatives</a:t>
            </a:r>
          </a:p>
          <a:p>
            <a:pPr marL="814388" lvl="1" indent="-357188" defTabSz="785813">
              <a:lnSpc>
                <a:spcPct val="150000"/>
              </a:lnSpc>
              <a:spcBef>
                <a:spcPct val="20000"/>
              </a:spcBef>
              <a:buClr>
                <a:srgbClr val="FFE600"/>
              </a:buClr>
              <a:buSzPct val="70000"/>
              <a:buFont typeface="Wingdings" panose="05000000000000000000" pitchFamily="2" charset="2"/>
              <a:buChar char="§"/>
              <a:tabLst>
                <a:tab pos="1828800" algn="l"/>
              </a:tabLst>
              <a:defRPr/>
            </a:pPr>
            <a:r>
              <a:rPr lang="en-US" altLang="en-US" sz="2400" dirty="0" smtClean="0"/>
              <a:t>Designated Secondary </a:t>
            </a:r>
            <a:r>
              <a:rPr lang="en-US" altLang="en-US" sz="2400" dirty="0"/>
              <a:t>Cooperatives</a:t>
            </a:r>
          </a:p>
          <a:p>
            <a:pPr marL="814388" lvl="1" indent="-357188" defTabSz="785813">
              <a:lnSpc>
                <a:spcPct val="150000"/>
              </a:lnSpc>
              <a:spcBef>
                <a:spcPct val="20000"/>
              </a:spcBef>
              <a:buClr>
                <a:srgbClr val="FFE600"/>
              </a:buClr>
              <a:buSzPct val="70000"/>
              <a:buFont typeface="Wingdings" panose="05000000000000000000" pitchFamily="2" charset="2"/>
              <a:buChar char="§"/>
              <a:tabLst>
                <a:tab pos="1828800" algn="l"/>
              </a:tabLst>
              <a:defRPr/>
            </a:pPr>
            <a:r>
              <a:rPr lang="en-US" altLang="en-US" sz="2400" dirty="0"/>
              <a:t>Credit and Saving Cooperative Societies</a:t>
            </a:r>
          </a:p>
          <a:p>
            <a:pPr marL="342900" indent="-342900" defTabSz="785813">
              <a:lnSpc>
                <a:spcPct val="150000"/>
              </a:lnSpc>
              <a:spcBef>
                <a:spcPct val="20000"/>
              </a:spcBef>
              <a:buClr>
                <a:srgbClr val="FFE600"/>
              </a:buClr>
              <a:buSzPct val="70000"/>
              <a:buFont typeface="Wingdings" panose="05000000000000000000" pitchFamily="2" charset="2"/>
              <a:buChar char="q"/>
              <a:tabLst>
                <a:tab pos="1828800" algn="l"/>
              </a:tabLst>
              <a:defRPr/>
            </a:pPr>
            <a:r>
              <a:rPr lang="en-US" altLang="en-US" sz="2400" dirty="0" smtClean="0"/>
              <a:t>Primary Cooperative – As per Cooperative Act and Income Tax Act, membership limited to individuals</a:t>
            </a:r>
            <a:r>
              <a:rPr lang="en-US" altLang="en-US" sz="2400" dirty="0"/>
              <a:t>.</a:t>
            </a:r>
            <a:endParaRPr lang="en-US" altLang="en-US" sz="2400" dirty="0" smtClean="0"/>
          </a:p>
          <a:p>
            <a:pPr marL="342900" indent="-342900" defTabSz="785813">
              <a:spcBef>
                <a:spcPct val="20000"/>
              </a:spcBef>
              <a:buClr>
                <a:srgbClr val="FFE600"/>
              </a:buClr>
              <a:buSzPct val="70000"/>
              <a:buFont typeface="Wingdings" panose="05000000000000000000" pitchFamily="2" charset="2"/>
              <a:buChar char="q"/>
              <a:tabLst>
                <a:tab pos="1828800" algn="l"/>
              </a:tabLst>
              <a:defRPr/>
            </a:pPr>
            <a:endParaRPr lang="en-US" altLang="en-US" sz="2000" dirty="0" smtClean="0"/>
          </a:p>
        </p:txBody>
      </p:sp>
    </p:spTree>
    <p:extLst>
      <p:ext uri="{BB962C8B-B14F-4D97-AF65-F5344CB8AC3E}">
        <p14:creationId xmlns:p14="http://schemas.microsoft.com/office/powerpoint/2010/main" val="1217912918"/>
      </p:ext>
    </p:extLst>
  </p:cSld>
  <p:clrMapOvr>
    <a:masterClrMapping/>
  </p:clrMapOvr>
  <p:transition>
    <p:push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a:solidFill>
                  <a:srgbClr val="CC9900"/>
                </a:solidFill>
                <a:latin typeface="Goudy Old Style" panose="02020502050305020303" pitchFamily="18" charset="0"/>
              </a:rPr>
              <a:t>Emerging Issues </a:t>
            </a:r>
            <a:r>
              <a:rPr lang="en-US" dirty="0" smtClean="0">
                <a:solidFill>
                  <a:srgbClr val="CC9900"/>
                </a:solidFill>
                <a:latin typeface="Goudy Old Style" panose="02020502050305020303" pitchFamily="18" charset="0"/>
              </a:rPr>
              <a:t>– Income Tax Bill, 2018</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8" name="Diagram 7"/>
          <p:cNvGraphicFramePr/>
          <p:nvPr>
            <p:extLst>
              <p:ext uri="{D42A27DB-BD31-4B8C-83A1-F6EECF244321}">
                <p14:modId xmlns:p14="http://schemas.microsoft.com/office/powerpoint/2010/main" val="564729036"/>
              </p:ext>
            </p:extLst>
          </p:nvPr>
        </p:nvGraphicFramePr>
        <p:xfrm>
          <a:off x="0" y="1730626"/>
          <a:ext cx="8910320" cy="44415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51818944"/>
      </p:ext>
    </p:extLst>
  </p:cSld>
  <p:clrMapOvr>
    <a:masterClrMapping/>
  </p:clrMapOvr>
  <p:transition>
    <p:push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a:solidFill>
                  <a:srgbClr val="CC9900"/>
                </a:solidFill>
                <a:latin typeface="Goudy Old Style" panose="02020502050305020303" pitchFamily="18" charset="0"/>
              </a:rPr>
              <a:t>Emerging Issues </a:t>
            </a:r>
            <a:r>
              <a:rPr lang="en-US" dirty="0" smtClean="0">
                <a:solidFill>
                  <a:srgbClr val="CC9900"/>
                </a:solidFill>
                <a:latin typeface="Goudy Old Style" panose="02020502050305020303" pitchFamily="18" charset="0"/>
              </a:rPr>
              <a:t>– Income Tax Bill, 2018</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8" name="Diagram 7"/>
          <p:cNvGraphicFramePr/>
          <p:nvPr>
            <p:extLst>
              <p:ext uri="{D42A27DB-BD31-4B8C-83A1-F6EECF244321}">
                <p14:modId xmlns:p14="http://schemas.microsoft.com/office/powerpoint/2010/main" val="2145809267"/>
              </p:ext>
            </p:extLst>
          </p:nvPr>
        </p:nvGraphicFramePr>
        <p:xfrm>
          <a:off x="0" y="1603626"/>
          <a:ext cx="8910320" cy="44415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569393616"/>
      </p:ext>
    </p:extLst>
  </p:cSld>
  <p:clrMapOvr>
    <a:masterClrMapping/>
  </p:clrMapOvr>
  <p:transition>
    <p:push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a:solidFill>
                  <a:srgbClr val="CC9900"/>
                </a:solidFill>
                <a:latin typeface="Goudy Old Style" panose="02020502050305020303" pitchFamily="18" charset="0"/>
              </a:rPr>
              <a:t>Emerging Issues </a:t>
            </a:r>
            <a:r>
              <a:rPr lang="en-US" dirty="0" smtClean="0">
                <a:solidFill>
                  <a:srgbClr val="CC9900"/>
                </a:solidFill>
                <a:latin typeface="Goudy Old Style" panose="02020502050305020303" pitchFamily="18" charset="0"/>
              </a:rPr>
              <a:t>– Income Tax Bill, 2018</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8" name="Diagram 7"/>
          <p:cNvGraphicFramePr/>
          <p:nvPr>
            <p:extLst>
              <p:ext uri="{D42A27DB-BD31-4B8C-83A1-F6EECF244321}">
                <p14:modId xmlns:p14="http://schemas.microsoft.com/office/powerpoint/2010/main" val="1072254050"/>
              </p:ext>
            </p:extLst>
          </p:nvPr>
        </p:nvGraphicFramePr>
        <p:xfrm>
          <a:off x="0" y="1603626"/>
          <a:ext cx="8910320" cy="44415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43902087"/>
      </p:ext>
    </p:extLst>
  </p:cSld>
  <p:clrMapOvr>
    <a:masterClrMapping/>
  </p:clrMapOvr>
  <p:transition>
    <p:push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Emerging issues - Income Tax Bill, 2018</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8" name="Diagram 7"/>
          <p:cNvGraphicFramePr/>
          <p:nvPr>
            <p:extLst>
              <p:ext uri="{D42A27DB-BD31-4B8C-83A1-F6EECF244321}">
                <p14:modId xmlns:p14="http://schemas.microsoft.com/office/powerpoint/2010/main" val="3661869775"/>
              </p:ext>
            </p:extLst>
          </p:nvPr>
        </p:nvGraphicFramePr>
        <p:xfrm>
          <a:off x="0" y="1603626"/>
          <a:ext cx="8910320" cy="44415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6532532"/>
      </p:ext>
    </p:extLst>
  </p:cSld>
  <p:clrMapOvr>
    <a:masterClrMapping/>
  </p:clrMapOvr>
  <p:transition>
    <p:push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Emerging Issues - Income Tax Bill, 2018</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aphicFrame>
        <p:nvGraphicFramePr>
          <p:cNvPr id="8" name="Group 643"/>
          <p:cNvGraphicFramePr>
            <a:graphicFrameLocks noGrp="1"/>
          </p:cNvGraphicFramePr>
          <p:nvPr>
            <p:extLst>
              <p:ext uri="{D42A27DB-BD31-4B8C-83A1-F6EECF244321}">
                <p14:modId xmlns:p14="http://schemas.microsoft.com/office/powerpoint/2010/main" val="2696851461"/>
              </p:ext>
            </p:extLst>
          </p:nvPr>
        </p:nvGraphicFramePr>
        <p:xfrm>
          <a:off x="76199" y="2133600"/>
          <a:ext cx="9067801" cy="4205750"/>
        </p:xfrm>
        <a:graphic>
          <a:graphicData uri="http://schemas.openxmlformats.org/drawingml/2006/table">
            <a:tbl>
              <a:tblPr>
                <a:tableStyleId>{5DA37D80-6434-44D0-A028-1B22A696006F}</a:tableStyleId>
              </a:tblPr>
              <a:tblGrid>
                <a:gridCol w="5302171"/>
                <a:gridCol w="1882815"/>
                <a:gridCol w="1882815"/>
              </a:tblGrid>
              <a:tr h="152820">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1" u="none" strike="noStrike" kern="1200" cap="none" normalizeH="0" baseline="0" dirty="0">
                        <a:ln>
                          <a:noFill/>
                        </a:ln>
                        <a:solidFill>
                          <a:srgbClr val="FFC000"/>
                        </a:solidFill>
                        <a:effectLst/>
                        <a:latin typeface="+mn-lt"/>
                        <a:ea typeface="+mn-ea"/>
                        <a:cs typeface="+mn-cs"/>
                      </a:endParaRPr>
                    </a:p>
                  </a:txBody>
                  <a:tcPr marL="91438" marR="91438" marT="45699" marB="45699" horzOverflow="overflow"/>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2000" b="1" u="none" strike="noStrike" kern="1200" cap="none" normalizeH="0" baseline="0" dirty="0">
                        <a:ln>
                          <a:noFill/>
                        </a:ln>
                        <a:solidFill>
                          <a:srgbClr val="FFC000"/>
                        </a:solidFill>
                        <a:effectLst/>
                        <a:latin typeface="+mn-lt"/>
                        <a:ea typeface="+mn-ea"/>
                        <a:cs typeface="+mn-cs"/>
                      </a:endParaRPr>
                    </a:p>
                  </a:txBody>
                  <a:tcPr marL="91438" marR="91438" marT="45699" marB="45699" horzOverflow="overflow"/>
                </a:tc>
                <a:tc hMerge="1">
                  <a:txBody>
                    <a:bodyPr/>
                    <a:lstStyle/>
                    <a:p>
                      <a:endParaRPr lang="en-US"/>
                    </a:p>
                  </a:txBody>
                  <a:tcPr/>
                </a:tc>
              </a:tr>
              <a:tr h="137202">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2000" b="0" i="0" u="none" strike="noStrike" cap="none" normalizeH="0" baseline="0" dirty="0" smtClean="0">
                          <a:ln>
                            <a:noFill/>
                          </a:ln>
                          <a:solidFill>
                            <a:srgbClr val="000000"/>
                          </a:solidFill>
                          <a:effectLst/>
                          <a:latin typeface="+mn-lt"/>
                        </a:rPr>
                        <a:t>Description</a:t>
                      </a:r>
                      <a:endParaRPr kumimoji="0" lang="en-US" sz="2000" b="0" i="0" u="none" strike="noStrike" cap="none" normalizeH="0" baseline="0" dirty="0">
                        <a:ln>
                          <a:noFill/>
                        </a:ln>
                        <a:solidFill>
                          <a:srgbClr val="000000"/>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Current rates</a:t>
                      </a:r>
                      <a:endParaRPr kumimoji="0" lang="en-GB" sz="2000" b="1" i="0" u="none" strike="noStrike" cap="none" normalizeH="0" baseline="0" dirty="0">
                        <a:ln>
                          <a:noFill/>
                        </a:ln>
                        <a:solidFill>
                          <a:schemeClr val="accent2"/>
                        </a:solidFill>
                        <a:effectLst/>
                        <a:latin typeface="+mn-lt"/>
                      </a:endParaRPr>
                    </a:p>
                  </a:txBody>
                  <a:tcPr marL="91438" marR="91438" marT="45699" marB="4569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u="none" strike="noStrike" cap="none" normalizeH="0" baseline="0" dirty="0" smtClean="0">
                          <a:ln>
                            <a:noFill/>
                          </a:ln>
                          <a:effectLst/>
                        </a:rPr>
                        <a:t>Proposed</a:t>
                      </a:r>
                      <a:endParaRPr kumimoji="0" lang="en-US" sz="2000" u="none" strike="noStrike" cap="none" normalizeH="0" baseline="0" dirty="0">
                        <a:ln>
                          <a:noFill/>
                        </a:ln>
                        <a:effectLst/>
                      </a:endParaRPr>
                    </a:p>
                  </a:txBody>
                  <a:tcPr marL="91438" marR="91438" marT="45699" marB="45699" horzOverflow="overflow"/>
                </a:tc>
              </a:tr>
              <a:tr h="396182">
                <a:tc>
                  <a:txBody>
                    <a:bodyPr/>
                    <a:lstStyle/>
                    <a:p>
                      <a:r>
                        <a:rPr lang="en-GB" sz="1800" dirty="0" smtClean="0">
                          <a:solidFill>
                            <a:schemeClr val="tx1"/>
                          </a:solidFill>
                          <a:latin typeface="EYInterstate" panose="02000503020000020004" pitchFamily="2" charset="0"/>
                        </a:rPr>
                        <a:t>Commercial buildings</a:t>
                      </a:r>
                      <a:endParaRPr lang="en-US" sz="1800" dirty="0">
                        <a:solidFill>
                          <a:srgbClr val="FFFF00"/>
                        </a:solidFill>
                        <a:latin typeface="EYInterstate" panose="02000503020000020004" pitchFamily="2" charset="0"/>
                      </a:endParaRPr>
                    </a:p>
                  </a:txBody>
                  <a:tcPr/>
                </a:tc>
                <a:tc>
                  <a:txBody>
                    <a:bodyPr/>
                    <a:lstStyle/>
                    <a:p>
                      <a:pPr algn="r"/>
                      <a:r>
                        <a:rPr lang="en-GB" sz="1800" dirty="0" smtClean="0">
                          <a:solidFill>
                            <a:schemeClr val="tx1"/>
                          </a:solidFill>
                          <a:latin typeface="EYInterstate" panose="02000503020000020004" pitchFamily="2" charset="0"/>
                        </a:rPr>
                        <a:t>25%</a:t>
                      </a:r>
                      <a:endParaRPr lang="en-US" sz="1800" dirty="0">
                        <a:solidFill>
                          <a:schemeClr val="tx1"/>
                        </a:solidFill>
                        <a:latin typeface="EYInterstate" panose="02000503020000020004" pitchFamily="2" charset="0"/>
                      </a:endParaRPr>
                    </a:p>
                  </a:txBody>
                  <a:tcPr/>
                </a:tc>
                <a:tc>
                  <a:txBody>
                    <a:bodyPr/>
                    <a:lstStyle/>
                    <a:p>
                      <a:pPr algn="r"/>
                      <a:r>
                        <a:rPr lang="en-GB" sz="1800" dirty="0" smtClean="0">
                          <a:solidFill>
                            <a:schemeClr val="tx1"/>
                          </a:solidFill>
                          <a:latin typeface="EYInterstate" panose="02000503020000020004" pitchFamily="2" charset="0"/>
                        </a:rPr>
                        <a:t>10%</a:t>
                      </a:r>
                      <a:r>
                        <a:rPr lang="en-GB" sz="1800" baseline="0" dirty="0" smtClean="0">
                          <a:solidFill>
                            <a:schemeClr val="tx1"/>
                          </a:solidFill>
                          <a:latin typeface="EYInterstate" panose="02000503020000020004" pitchFamily="2" charset="0"/>
                        </a:rPr>
                        <a:t> p.a</a:t>
                      </a:r>
                      <a:endParaRPr lang="en-US" sz="1800" dirty="0">
                        <a:solidFill>
                          <a:schemeClr val="tx1"/>
                        </a:solidFill>
                        <a:latin typeface="EYInterstate" panose="02000503020000020004" pitchFamily="2" charset="0"/>
                      </a:endParaRPr>
                    </a:p>
                  </a:txBody>
                  <a:tcPr/>
                </a:tc>
              </a:tr>
              <a:tr h="396182">
                <a:tc>
                  <a:txBody>
                    <a:bodyPr/>
                    <a:lstStyle/>
                    <a:p>
                      <a:r>
                        <a:rPr lang="en-GB" sz="1800" dirty="0" smtClean="0">
                          <a:solidFill>
                            <a:schemeClr val="tx1"/>
                          </a:solidFill>
                          <a:latin typeface="EYInterstate" panose="02000503020000020004" pitchFamily="2" charset="0"/>
                        </a:rPr>
                        <a:t>Hotel buildings</a:t>
                      </a:r>
                      <a:endParaRPr lang="en-US" sz="1800" dirty="0">
                        <a:solidFill>
                          <a:schemeClr val="tx1"/>
                        </a:solidFill>
                        <a:latin typeface="EYInterstate" panose="02000503020000020004" pitchFamily="2" charset="0"/>
                      </a:endParaRPr>
                    </a:p>
                  </a:txBody>
                  <a:tcPr/>
                </a:tc>
                <a:tc>
                  <a:txBody>
                    <a:bodyPr/>
                    <a:lstStyle/>
                    <a:p>
                      <a:pPr algn="r"/>
                      <a:r>
                        <a:rPr lang="en-GB" sz="1800" dirty="0" smtClean="0">
                          <a:solidFill>
                            <a:schemeClr val="tx1"/>
                          </a:solidFill>
                          <a:latin typeface="EYInterstate" panose="02000503020000020004" pitchFamily="2" charset="0"/>
                        </a:rPr>
                        <a:t>10%</a:t>
                      </a:r>
                      <a:endParaRPr lang="en-US" sz="1800" dirty="0">
                        <a:solidFill>
                          <a:schemeClr val="tx1"/>
                        </a:solidFill>
                        <a:latin typeface="EYInterstate" panose="02000503020000020004" pitchFamily="2" charset="0"/>
                      </a:endParaRPr>
                    </a:p>
                  </a:txBody>
                  <a:tcPr/>
                </a:tc>
                <a:tc>
                  <a:txBody>
                    <a:bodyPr/>
                    <a:lstStyle/>
                    <a:p>
                      <a:pPr marL="0" indent="0" algn="r">
                        <a:buFont typeface="Arial" panose="020B0604020202020204" pitchFamily="34" charset="0"/>
                        <a:buNone/>
                      </a:pPr>
                      <a:r>
                        <a:rPr lang="en-GB" sz="1800" dirty="0" smtClean="0">
                          <a:solidFill>
                            <a:schemeClr val="tx1"/>
                          </a:solidFill>
                          <a:latin typeface="EYInterstate" panose="02000503020000020004" pitchFamily="2" charset="0"/>
                        </a:rPr>
                        <a:t>60%</a:t>
                      </a:r>
                      <a:endParaRPr lang="en-US" sz="1800" dirty="0">
                        <a:solidFill>
                          <a:schemeClr val="tx1"/>
                        </a:solidFill>
                        <a:latin typeface="EYInterstate" panose="02000503020000020004" pitchFamily="2" charset="0"/>
                      </a:endParaRPr>
                    </a:p>
                  </a:txBody>
                  <a:tcPr/>
                </a:tc>
              </a:tr>
              <a:tr h="396182">
                <a:tc>
                  <a:txBody>
                    <a:bodyPr/>
                    <a:lstStyle/>
                    <a:p>
                      <a:r>
                        <a:rPr lang="en-GB" sz="1800" dirty="0" smtClean="0">
                          <a:solidFill>
                            <a:schemeClr val="tx1"/>
                          </a:solidFill>
                          <a:latin typeface="EYInterstate" panose="02000503020000020004" pitchFamily="2" charset="0"/>
                        </a:rPr>
                        <a:t>Petroleum gas storage facilities</a:t>
                      </a:r>
                      <a:endParaRPr lang="en-US" sz="1800" dirty="0">
                        <a:solidFill>
                          <a:schemeClr val="tx1"/>
                        </a:solidFill>
                        <a:latin typeface="EYInterstate" panose="02000503020000020004" pitchFamily="2" charset="0"/>
                      </a:endParaRPr>
                    </a:p>
                  </a:txBody>
                  <a:tcPr/>
                </a:tc>
                <a:tc>
                  <a:txBody>
                    <a:bodyPr/>
                    <a:lstStyle/>
                    <a:p>
                      <a:pPr algn="r"/>
                      <a:r>
                        <a:rPr lang="en-GB" sz="1800" dirty="0" smtClean="0">
                          <a:solidFill>
                            <a:schemeClr val="tx1"/>
                          </a:solidFill>
                          <a:latin typeface="EYInterstate" panose="02000503020000020004" pitchFamily="2" charset="0"/>
                        </a:rPr>
                        <a:t>150%</a:t>
                      </a:r>
                      <a:r>
                        <a:rPr lang="en-GB" sz="1800" baseline="0" dirty="0" smtClean="0">
                          <a:solidFill>
                            <a:schemeClr val="tx1"/>
                          </a:solidFill>
                          <a:latin typeface="EYInterstate" panose="02000503020000020004" pitchFamily="2" charset="0"/>
                        </a:rPr>
                        <a:t> </a:t>
                      </a:r>
                      <a:endParaRPr lang="en-US" sz="1800" dirty="0">
                        <a:solidFill>
                          <a:schemeClr val="tx1"/>
                        </a:solidFill>
                        <a:latin typeface="EYInterstate" panose="02000503020000020004" pitchFamily="2" charset="0"/>
                      </a:endParaRPr>
                    </a:p>
                  </a:txBody>
                  <a:tcPr/>
                </a:tc>
                <a:tc>
                  <a:txBody>
                    <a:bodyPr/>
                    <a:lstStyle/>
                    <a:p>
                      <a:pPr marL="0" indent="0" algn="r">
                        <a:buFont typeface="Arial" panose="020B0604020202020204" pitchFamily="34" charset="0"/>
                        <a:buNone/>
                      </a:pPr>
                      <a:r>
                        <a:rPr lang="en-GB" sz="1800" dirty="0" smtClean="0">
                          <a:solidFill>
                            <a:schemeClr val="tx1"/>
                          </a:solidFill>
                          <a:latin typeface="EYInterstate" panose="02000503020000020004" pitchFamily="2" charset="0"/>
                        </a:rPr>
                        <a:t>60%</a:t>
                      </a:r>
                      <a:endParaRPr lang="en-US" sz="1800" dirty="0" smtClean="0">
                        <a:solidFill>
                          <a:schemeClr val="tx1"/>
                        </a:solidFill>
                        <a:latin typeface="EYInterstate" panose="02000503020000020004" pitchFamily="2" charset="0"/>
                      </a:endParaRPr>
                    </a:p>
                  </a:txBody>
                  <a:tcPr/>
                </a:tc>
              </a:tr>
              <a:tr h="396182">
                <a:tc>
                  <a:txBody>
                    <a:bodyPr/>
                    <a:lstStyle/>
                    <a:p>
                      <a:r>
                        <a:rPr lang="en-GB" sz="1800" dirty="0" smtClean="0">
                          <a:solidFill>
                            <a:schemeClr val="tx1"/>
                          </a:solidFill>
                          <a:latin typeface="EYInterstate" panose="02000503020000020004" pitchFamily="2" charset="0"/>
                        </a:rPr>
                        <a:t>Educational buildings</a:t>
                      </a:r>
                      <a:endParaRPr lang="en-US" sz="1800" dirty="0">
                        <a:solidFill>
                          <a:schemeClr val="tx1"/>
                        </a:solidFill>
                        <a:latin typeface="EYInterstate" panose="02000503020000020004" pitchFamily="2" charset="0"/>
                      </a:endParaRPr>
                    </a:p>
                  </a:txBody>
                  <a:tcPr/>
                </a:tc>
                <a:tc>
                  <a:txBody>
                    <a:bodyPr/>
                    <a:lstStyle/>
                    <a:p>
                      <a:pPr algn="r"/>
                      <a:r>
                        <a:rPr lang="en-GB" sz="1800" dirty="0" smtClean="0">
                          <a:solidFill>
                            <a:schemeClr val="tx1"/>
                          </a:solidFill>
                          <a:latin typeface="EYInterstate" panose="02000503020000020004" pitchFamily="2" charset="0"/>
                        </a:rPr>
                        <a:t> 50%</a:t>
                      </a:r>
                      <a:endParaRPr lang="en-US" sz="1800" dirty="0">
                        <a:solidFill>
                          <a:schemeClr val="tx1"/>
                        </a:solidFill>
                        <a:latin typeface="EYInterstate" panose="02000503020000020004" pitchFamily="2" charset="0"/>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latin typeface="EYInterstate" panose="02000503020000020004" pitchFamily="2" charset="0"/>
                        </a:rPr>
                        <a:t> 10%</a:t>
                      </a:r>
                      <a:r>
                        <a:rPr lang="en-GB" sz="1800" baseline="0" dirty="0" smtClean="0">
                          <a:solidFill>
                            <a:schemeClr val="tx1"/>
                          </a:solidFill>
                          <a:latin typeface="EYInterstate" panose="02000503020000020004" pitchFamily="2" charset="0"/>
                        </a:rPr>
                        <a:t> </a:t>
                      </a:r>
                      <a:endParaRPr lang="en-US" sz="1800" dirty="0" smtClean="0">
                        <a:solidFill>
                          <a:schemeClr val="tx1"/>
                        </a:solidFill>
                        <a:latin typeface="EYInterstate" panose="02000503020000020004" pitchFamily="2" charset="0"/>
                      </a:endParaRPr>
                    </a:p>
                  </a:txBody>
                  <a:tcPr/>
                </a:tc>
              </a:tr>
              <a:tr h="396182">
                <a:tc>
                  <a:txBody>
                    <a:bodyPr/>
                    <a:lstStyle/>
                    <a:p>
                      <a:r>
                        <a:rPr lang="en-GB" sz="1800" dirty="0" smtClean="0">
                          <a:solidFill>
                            <a:schemeClr val="tx1"/>
                          </a:solidFill>
                          <a:latin typeface="EYInterstate" panose="02000503020000020004" pitchFamily="2" charset="0"/>
                        </a:rPr>
                        <a:t>Hospital</a:t>
                      </a:r>
                      <a:r>
                        <a:rPr lang="en-GB" sz="1800" baseline="0" dirty="0" smtClean="0">
                          <a:solidFill>
                            <a:schemeClr val="tx1"/>
                          </a:solidFill>
                          <a:latin typeface="EYInterstate" panose="02000503020000020004" pitchFamily="2" charset="0"/>
                        </a:rPr>
                        <a:t> buildings</a:t>
                      </a:r>
                      <a:endParaRPr lang="en-US" sz="1800" dirty="0">
                        <a:solidFill>
                          <a:schemeClr val="tx1"/>
                        </a:solidFill>
                        <a:latin typeface="EYInterstate" panose="02000503020000020004" pitchFamily="2" charset="0"/>
                      </a:endParaRPr>
                    </a:p>
                  </a:txBody>
                  <a:tcPr/>
                </a:tc>
                <a:tc>
                  <a:txBody>
                    <a:bodyPr/>
                    <a:lstStyle/>
                    <a:p>
                      <a:pPr algn="r"/>
                      <a:r>
                        <a:rPr lang="en-GB" sz="1800" dirty="0" smtClean="0">
                          <a:solidFill>
                            <a:schemeClr val="tx1"/>
                          </a:solidFill>
                          <a:latin typeface="EYInterstate" panose="02000503020000020004" pitchFamily="2" charset="0"/>
                        </a:rPr>
                        <a:t>Nil</a:t>
                      </a:r>
                      <a:endParaRPr lang="en-US" sz="1800" dirty="0">
                        <a:solidFill>
                          <a:schemeClr val="tx1"/>
                        </a:solidFill>
                        <a:latin typeface="EYInterstate" panose="02000503020000020004" pitchFamily="2" charset="0"/>
                      </a:endParaRPr>
                    </a:p>
                  </a:txBody>
                  <a:tcPr/>
                </a:tc>
                <a:tc>
                  <a:txBody>
                    <a:bodyPr/>
                    <a:lstStyle/>
                    <a:p>
                      <a:pPr algn="r"/>
                      <a:r>
                        <a:rPr lang="en-GB" sz="1800" dirty="0" smtClean="0">
                          <a:solidFill>
                            <a:schemeClr val="tx1"/>
                          </a:solidFill>
                          <a:latin typeface="EYInterstate" panose="02000503020000020004" pitchFamily="2" charset="0"/>
                        </a:rPr>
                        <a:t>100%</a:t>
                      </a:r>
                      <a:endParaRPr lang="en-US" sz="1800" dirty="0">
                        <a:solidFill>
                          <a:schemeClr val="tx1"/>
                        </a:solidFill>
                        <a:latin typeface="EYInterstate" panose="02000503020000020004" pitchFamily="2" charset="0"/>
                      </a:endParaRPr>
                    </a:p>
                  </a:txBody>
                  <a:tcPr/>
                </a:tc>
              </a:tr>
              <a:tr h="396182">
                <a:tc>
                  <a:txBody>
                    <a:bodyPr/>
                    <a:lstStyle/>
                    <a:p>
                      <a:r>
                        <a:rPr lang="en-GB" sz="1800" dirty="0" smtClean="0">
                          <a:solidFill>
                            <a:schemeClr val="tx1"/>
                          </a:solidFill>
                          <a:latin typeface="EYInterstate" panose="02000503020000020004" pitchFamily="2" charset="0"/>
                        </a:rPr>
                        <a:t>Hospital equipment</a:t>
                      </a:r>
                      <a:endParaRPr lang="en-US" sz="1800" dirty="0">
                        <a:solidFill>
                          <a:schemeClr val="tx1"/>
                        </a:solidFill>
                        <a:latin typeface="EYInterstate" panose="02000503020000020004" pitchFamily="2" charset="0"/>
                      </a:endParaRPr>
                    </a:p>
                  </a:txBody>
                  <a:tcPr/>
                </a:tc>
                <a:tc>
                  <a:txBody>
                    <a:bodyPr/>
                    <a:lstStyle/>
                    <a:p>
                      <a:pPr algn="r"/>
                      <a:r>
                        <a:rPr lang="en-GB" sz="1800" dirty="0" smtClean="0">
                          <a:solidFill>
                            <a:schemeClr val="tx1"/>
                          </a:solidFill>
                          <a:latin typeface="EYInterstate" panose="02000503020000020004" pitchFamily="2" charset="0"/>
                        </a:rPr>
                        <a:t>Nil</a:t>
                      </a:r>
                      <a:endParaRPr lang="en-US" sz="1800" dirty="0">
                        <a:solidFill>
                          <a:schemeClr val="tx1"/>
                        </a:solidFill>
                        <a:latin typeface="EYInterstate" panose="02000503020000020004" pitchFamily="2" charset="0"/>
                      </a:endParaRPr>
                    </a:p>
                  </a:txBody>
                  <a:tcPr/>
                </a:tc>
                <a:tc>
                  <a:txBody>
                    <a:bodyPr/>
                    <a:lstStyle/>
                    <a:p>
                      <a:pPr marL="0" indent="0" algn="r">
                        <a:buFont typeface="Arial" panose="020B0604020202020204" pitchFamily="34" charset="0"/>
                        <a:buNone/>
                      </a:pPr>
                      <a:r>
                        <a:rPr lang="en-GB" sz="1800" dirty="0" smtClean="0">
                          <a:solidFill>
                            <a:schemeClr val="tx1"/>
                          </a:solidFill>
                          <a:latin typeface="EYInterstate" panose="02000503020000020004" pitchFamily="2" charset="0"/>
                        </a:rPr>
                        <a:t>100%</a:t>
                      </a:r>
                      <a:endParaRPr lang="en-US" sz="1800" dirty="0">
                        <a:solidFill>
                          <a:schemeClr val="tx1"/>
                        </a:solidFill>
                        <a:latin typeface="EYInterstate" panose="02000503020000020004" pitchFamily="2" charset="0"/>
                      </a:endParaRPr>
                    </a:p>
                  </a:txBody>
                  <a:tcPr/>
                </a:tc>
              </a:tr>
              <a:tr h="396182">
                <a:tc>
                  <a:txBody>
                    <a:bodyPr/>
                    <a:lstStyle/>
                    <a:p>
                      <a:r>
                        <a:rPr lang="en-US" sz="1800" dirty="0" smtClean="0">
                          <a:solidFill>
                            <a:schemeClr val="tx1"/>
                          </a:solidFill>
                          <a:latin typeface="EYInterstate" panose="02000503020000020004" pitchFamily="2" charset="0"/>
                        </a:rPr>
                        <a:t>Restriction</a:t>
                      </a:r>
                      <a:r>
                        <a:rPr lang="en-US" sz="1800" baseline="0" dirty="0" smtClean="0">
                          <a:solidFill>
                            <a:schemeClr val="tx1"/>
                          </a:solidFill>
                          <a:latin typeface="EYInterstate" panose="02000503020000020004" pitchFamily="2" charset="0"/>
                        </a:rPr>
                        <a:t> for Non-Commercial V</a:t>
                      </a:r>
                      <a:r>
                        <a:rPr lang="en-US" sz="1800" dirty="0" smtClean="0">
                          <a:solidFill>
                            <a:schemeClr val="tx1"/>
                          </a:solidFill>
                          <a:latin typeface="EYInterstate" panose="02000503020000020004" pitchFamily="2" charset="0"/>
                        </a:rPr>
                        <a:t>ehicles</a:t>
                      </a:r>
                      <a:endParaRPr lang="en-US" sz="1800" dirty="0">
                        <a:solidFill>
                          <a:schemeClr val="tx1"/>
                        </a:solidFill>
                        <a:latin typeface="EYInterstate" panose="02000503020000020004" pitchFamily="2" charset="0"/>
                      </a:endParaRPr>
                    </a:p>
                  </a:txBody>
                  <a:tcPr/>
                </a:tc>
                <a:tc>
                  <a:txBody>
                    <a:bodyPr/>
                    <a:lstStyle/>
                    <a:p>
                      <a:pPr algn="r"/>
                      <a:r>
                        <a:rPr lang="en-US" sz="1800" dirty="0" smtClean="0">
                          <a:solidFill>
                            <a:schemeClr val="tx1"/>
                          </a:solidFill>
                          <a:latin typeface="EYInterstate" panose="02000503020000020004" pitchFamily="2" charset="0"/>
                        </a:rPr>
                        <a:t>KES 2M</a:t>
                      </a:r>
                      <a:endParaRPr lang="en-US" sz="1800" dirty="0">
                        <a:solidFill>
                          <a:schemeClr val="tx1"/>
                        </a:solidFill>
                        <a:latin typeface="EYInterstate" panose="02000503020000020004" pitchFamily="2" charset="0"/>
                      </a:endParaRPr>
                    </a:p>
                  </a:txBody>
                  <a:tcPr/>
                </a:tc>
                <a:tc>
                  <a:txBody>
                    <a:bodyPr/>
                    <a:lstStyle/>
                    <a:p>
                      <a:pPr algn="r"/>
                      <a:r>
                        <a:rPr lang="en-US" sz="1800" dirty="0" smtClean="0">
                          <a:solidFill>
                            <a:schemeClr val="tx1"/>
                          </a:solidFill>
                          <a:latin typeface="EYInterstate" panose="02000503020000020004" pitchFamily="2" charset="0"/>
                        </a:rPr>
                        <a:t>KES 3M</a:t>
                      </a:r>
                      <a:endParaRPr lang="en-US" sz="1800" dirty="0">
                        <a:solidFill>
                          <a:schemeClr val="tx1"/>
                        </a:solidFill>
                        <a:latin typeface="EYInterstate" panose="02000503020000020004" pitchFamily="2" charset="0"/>
                      </a:endParaRPr>
                    </a:p>
                  </a:txBody>
                  <a:tcPr/>
                </a:tc>
              </a:tr>
              <a:tr h="396182">
                <a:tc>
                  <a:txBody>
                    <a:bodyPr/>
                    <a:lstStyle/>
                    <a:p>
                      <a:r>
                        <a:rPr lang="en-US" sz="1800" dirty="0" smtClean="0">
                          <a:solidFill>
                            <a:schemeClr val="tx1"/>
                          </a:solidFill>
                          <a:latin typeface="EYInterstate" panose="02000503020000020004" pitchFamily="2" charset="0"/>
                        </a:rPr>
                        <a:t>Investment deduction</a:t>
                      </a:r>
                      <a:r>
                        <a:rPr lang="en-US" sz="1800" baseline="0" dirty="0" smtClean="0">
                          <a:solidFill>
                            <a:schemeClr val="tx1"/>
                          </a:solidFill>
                          <a:latin typeface="EYInterstate" panose="02000503020000020004" pitchFamily="2" charset="0"/>
                        </a:rPr>
                        <a:t> on Manufacturing outside Nairobi, Mombasa and Kisumu</a:t>
                      </a:r>
                      <a:endParaRPr lang="en-US" sz="1800" dirty="0">
                        <a:solidFill>
                          <a:schemeClr val="tx1"/>
                        </a:solidFill>
                        <a:latin typeface="EYInterstate" panose="02000503020000020004" pitchFamily="2" charset="0"/>
                      </a:endParaRPr>
                    </a:p>
                  </a:txBody>
                  <a:tcPr/>
                </a:tc>
                <a:tc>
                  <a:txBody>
                    <a:bodyPr/>
                    <a:lstStyle/>
                    <a:p>
                      <a:pPr algn="r"/>
                      <a:r>
                        <a:rPr lang="en-US" sz="1800" dirty="0" smtClean="0">
                          <a:solidFill>
                            <a:schemeClr val="tx1"/>
                          </a:solidFill>
                          <a:latin typeface="EYInterstate" panose="02000503020000020004" pitchFamily="2" charset="0"/>
                        </a:rPr>
                        <a:t>150%</a:t>
                      </a:r>
                      <a:endParaRPr lang="en-US" sz="1800" dirty="0">
                        <a:solidFill>
                          <a:schemeClr val="tx1"/>
                        </a:solidFill>
                        <a:latin typeface="EYInterstate" panose="02000503020000020004" pitchFamily="2" charset="0"/>
                      </a:endParaRPr>
                    </a:p>
                  </a:txBody>
                  <a:tcPr/>
                </a:tc>
                <a:tc>
                  <a:txBody>
                    <a:bodyPr/>
                    <a:lstStyle/>
                    <a:p>
                      <a:pPr algn="r"/>
                      <a:r>
                        <a:rPr lang="en-US" sz="1800" dirty="0" smtClean="0">
                          <a:solidFill>
                            <a:schemeClr val="tx1"/>
                          </a:solidFill>
                          <a:latin typeface="EYInterstate" panose="02000503020000020004" pitchFamily="2" charset="0"/>
                        </a:rPr>
                        <a:t>100%</a:t>
                      </a:r>
                      <a:endParaRPr lang="en-US" sz="1800" dirty="0">
                        <a:solidFill>
                          <a:schemeClr val="tx1"/>
                        </a:solidFill>
                        <a:latin typeface="EYInterstate" panose="02000503020000020004" pitchFamily="2" charset="0"/>
                      </a:endParaRPr>
                    </a:p>
                  </a:txBody>
                  <a:tcPr/>
                </a:tc>
              </a:tr>
            </a:tbl>
          </a:graphicData>
        </a:graphic>
      </p:graphicFrame>
      <p:grpSp>
        <p:nvGrpSpPr>
          <p:cNvPr id="12" name="Group 11"/>
          <p:cNvGrpSpPr/>
          <p:nvPr/>
        </p:nvGrpSpPr>
        <p:grpSpPr>
          <a:xfrm>
            <a:off x="0" y="1351656"/>
            <a:ext cx="4384021" cy="747913"/>
            <a:chOff x="108275" y="30217"/>
            <a:chExt cx="4384021" cy="747913"/>
          </a:xfrm>
        </p:grpSpPr>
        <p:sp>
          <p:nvSpPr>
            <p:cNvPr id="13" name="Round Same Side Corner Rectangle 12"/>
            <p:cNvSpPr/>
            <p:nvPr/>
          </p:nvSpPr>
          <p:spPr>
            <a:xfrm>
              <a:off x="108275" y="30217"/>
              <a:ext cx="4384021" cy="747913"/>
            </a:xfrm>
            <a:prstGeom prst="round2SameRect">
              <a:avLst>
                <a:gd name="adj1" fmla="val 16670"/>
                <a:gd name="adj2" fmla="val 0"/>
              </a:avLst>
            </a:prstGeom>
            <a:solidFill>
              <a:schemeClr val="accent2"/>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Round Same Side Corner Rectangle 4"/>
            <p:cNvSpPr/>
            <p:nvPr/>
          </p:nvSpPr>
          <p:spPr>
            <a:xfrm>
              <a:off x="144792" y="66734"/>
              <a:ext cx="4310987" cy="711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dirty="0" smtClean="0">
                  <a:solidFill>
                    <a:schemeClr val="tx1"/>
                  </a:solidFill>
                  <a:latin typeface="EYInterstate" panose="02000503020000020004" pitchFamily="2" charset="0"/>
                </a:rPr>
                <a:t>Capital allowances</a:t>
              </a:r>
              <a:endParaRPr lang="en-US" sz="1800" kern="1200" dirty="0" smtClean="0">
                <a:solidFill>
                  <a:schemeClr val="tx1"/>
                </a:solidFill>
                <a:latin typeface="EYInterstate" panose="02000503020000020004" pitchFamily="2" charset="0"/>
              </a:endParaRPr>
            </a:p>
          </p:txBody>
        </p:sp>
      </p:grpSp>
    </p:spTree>
    <p:extLst>
      <p:ext uri="{BB962C8B-B14F-4D97-AF65-F5344CB8AC3E}">
        <p14:creationId xmlns:p14="http://schemas.microsoft.com/office/powerpoint/2010/main" val="2808980121"/>
      </p:ext>
    </p:extLst>
  </p:cSld>
  <p:clrMapOvr>
    <a:masterClrMapping/>
  </p:clrMapOvr>
  <p:transition>
    <p:push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Emerging Issues - Income Tax Bill, 2018</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grpSp>
        <p:nvGrpSpPr>
          <p:cNvPr id="12" name="Group 11"/>
          <p:cNvGrpSpPr/>
          <p:nvPr/>
        </p:nvGrpSpPr>
        <p:grpSpPr>
          <a:xfrm>
            <a:off x="0" y="1351656"/>
            <a:ext cx="4384021" cy="747913"/>
            <a:chOff x="108275" y="30217"/>
            <a:chExt cx="4384021" cy="747913"/>
          </a:xfrm>
        </p:grpSpPr>
        <p:sp>
          <p:nvSpPr>
            <p:cNvPr id="13" name="Round Same Side Corner Rectangle 12"/>
            <p:cNvSpPr/>
            <p:nvPr/>
          </p:nvSpPr>
          <p:spPr>
            <a:xfrm>
              <a:off x="108275" y="30217"/>
              <a:ext cx="4384021" cy="747913"/>
            </a:xfrm>
            <a:prstGeom prst="round2SameRect">
              <a:avLst>
                <a:gd name="adj1" fmla="val 16670"/>
                <a:gd name="adj2" fmla="val 0"/>
              </a:avLst>
            </a:prstGeom>
            <a:solidFill>
              <a:schemeClr val="accent2"/>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Round Same Side Corner Rectangle 4"/>
            <p:cNvSpPr/>
            <p:nvPr/>
          </p:nvSpPr>
          <p:spPr>
            <a:xfrm>
              <a:off x="144792" y="66734"/>
              <a:ext cx="4310987" cy="711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dirty="0" smtClean="0">
                  <a:solidFill>
                    <a:schemeClr val="tx1"/>
                  </a:solidFill>
                  <a:latin typeface="EYInterstate" panose="02000503020000020004" pitchFamily="2" charset="0"/>
                </a:rPr>
                <a:t>WHAT IS NEXT</a:t>
              </a:r>
              <a:endParaRPr lang="en-US" sz="1800" kern="1200" dirty="0" smtClean="0">
                <a:solidFill>
                  <a:schemeClr val="tx1"/>
                </a:solidFill>
                <a:latin typeface="EYInterstate" panose="02000503020000020004" pitchFamily="2" charset="0"/>
              </a:endParaRPr>
            </a:p>
          </p:txBody>
        </p:sp>
      </p:grpSp>
      <p:graphicFrame>
        <p:nvGraphicFramePr>
          <p:cNvPr id="11" name="Diagram 10"/>
          <p:cNvGraphicFramePr/>
          <p:nvPr>
            <p:extLst>
              <p:ext uri="{D42A27DB-BD31-4B8C-83A1-F6EECF244321}">
                <p14:modId xmlns:p14="http://schemas.microsoft.com/office/powerpoint/2010/main" val="1029125947"/>
              </p:ext>
            </p:extLst>
          </p:nvPr>
        </p:nvGraphicFramePr>
        <p:xfrm>
          <a:off x="152400" y="2177606"/>
          <a:ext cx="8271932" cy="34060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92000047"/>
      </p:ext>
    </p:extLst>
  </p:cSld>
  <p:clrMapOvr>
    <a:masterClrMapping/>
  </p:clrMapOvr>
  <p:transition>
    <p:push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Emerging issues - High Court Ruling – Tax Procedure Act  </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sp>
        <p:nvSpPr>
          <p:cNvPr id="10" name="Rectangle 9"/>
          <p:cNvSpPr/>
          <p:nvPr/>
        </p:nvSpPr>
        <p:spPr>
          <a:xfrm>
            <a:off x="0" y="1544052"/>
            <a:ext cx="9144000" cy="6170920"/>
          </a:xfrm>
          <a:prstGeom prst="rect">
            <a:avLst/>
          </a:prstGeom>
        </p:spPr>
        <p:txBody>
          <a:bodyPr wrap="square">
            <a:spAutoFit/>
          </a:bodyPr>
          <a:lstStyle/>
          <a:p>
            <a:pPr marL="285750" indent="-285750">
              <a:lnSpc>
                <a:spcPct val="200000"/>
              </a:lnSpc>
              <a:spcBef>
                <a:spcPts val="1200"/>
              </a:spcBef>
              <a:spcAft>
                <a:spcPts val="600"/>
              </a:spcAft>
              <a:buClr>
                <a:schemeClr val="accent2"/>
              </a:buClr>
              <a:buSzPct val="100000"/>
              <a:buFont typeface="Wingdings" panose="05000000000000000000" pitchFamily="2" charset="2"/>
              <a:buChar char="q"/>
            </a:pPr>
            <a:r>
              <a:rPr lang="en-GB" sz="1600" b="1" dirty="0" smtClean="0"/>
              <a:t>High Court declared Sec 44(1) &amp; (2), 60 (1) &amp; (3) and 59 (4)  of TPA as unconstitutional </a:t>
            </a:r>
            <a:endParaRPr lang="en-GB" sz="1600" dirty="0"/>
          </a:p>
          <a:p>
            <a:pPr marL="285750" indent="-285750">
              <a:lnSpc>
                <a:spcPct val="200000"/>
              </a:lnSpc>
              <a:spcBef>
                <a:spcPts val="1200"/>
              </a:spcBef>
              <a:spcAft>
                <a:spcPts val="600"/>
              </a:spcAft>
              <a:buClr>
                <a:schemeClr val="accent2"/>
              </a:buClr>
              <a:buSzPct val="100000"/>
              <a:buFont typeface="Wingdings" panose="05000000000000000000" pitchFamily="2" charset="2"/>
              <a:buChar char="q"/>
            </a:pPr>
            <a:r>
              <a:rPr lang="en-GB" sz="1600" b="1" dirty="0" smtClean="0"/>
              <a:t>S 44 (1) &amp; (2)  applies to seizure of goods whose owner whose owner the commissioner believes has not paid or will not pay value added taxes and excise duty.</a:t>
            </a:r>
          </a:p>
          <a:p>
            <a:pPr marL="285750" indent="-285750">
              <a:lnSpc>
                <a:spcPct val="200000"/>
              </a:lnSpc>
              <a:spcBef>
                <a:spcPts val="1200"/>
              </a:spcBef>
              <a:spcAft>
                <a:spcPts val="600"/>
              </a:spcAft>
              <a:buClr>
                <a:schemeClr val="accent2"/>
              </a:buClr>
              <a:buSzPct val="100000"/>
              <a:buFont typeface="Wingdings" panose="05000000000000000000" pitchFamily="2" charset="2"/>
              <a:buChar char="q"/>
            </a:pPr>
            <a:r>
              <a:rPr lang="en-GB" sz="1600" b="1" dirty="0" smtClean="0"/>
              <a:t>S 60 (1) empowers KRA to have full access to a premise, documents, data storage for the purpose of  administering tax law.</a:t>
            </a:r>
            <a:r>
              <a:rPr lang="en-GB" sz="1600" b="1" dirty="0"/>
              <a:t> </a:t>
            </a:r>
            <a:r>
              <a:rPr lang="en-GB" sz="1600" b="1" dirty="0" smtClean="0"/>
              <a:t>S 60 (3) empowers the commissioner to seize documents and storage device and require the owner to answer questions.</a:t>
            </a:r>
          </a:p>
          <a:p>
            <a:pPr marL="285750" indent="-285750">
              <a:lnSpc>
                <a:spcPct val="200000"/>
              </a:lnSpc>
              <a:spcBef>
                <a:spcPts val="1200"/>
              </a:spcBef>
              <a:spcAft>
                <a:spcPts val="600"/>
              </a:spcAft>
              <a:buClr>
                <a:schemeClr val="accent2"/>
              </a:buClr>
              <a:buSzPct val="100000"/>
              <a:buFont typeface="Wingdings" panose="05000000000000000000" pitchFamily="2" charset="2"/>
              <a:buChar char="q"/>
            </a:pPr>
            <a:r>
              <a:rPr lang="en-GB" sz="1600" b="1" dirty="0"/>
              <a:t>S59 (4) empowers the commissioner to obtain documents including electronic, regardless of any law on privilege or public interest </a:t>
            </a:r>
            <a:r>
              <a:rPr lang="en-GB" sz="1600" b="1" dirty="0" smtClean="0"/>
              <a:t>or </a:t>
            </a:r>
            <a:r>
              <a:rPr lang="en-GB" sz="1600" b="1" dirty="0"/>
              <a:t>contractual duty of </a:t>
            </a:r>
            <a:r>
              <a:rPr lang="en-GB" sz="1600" b="1" dirty="0" smtClean="0"/>
              <a:t>confidentiality</a:t>
            </a:r>
          </a:p>
          <a:p>
            <a:pPr>
              <a:lnSpc>
                <a:spcPct val="200000"/>
              </a:lnSpc>
              <a:spcBef>
                <a:spcPts val="1200"/>
              </a:spcBef>
              <a:spcAft>
                <a:spcPts val="600"/>
              </a:spcAft>
              <a:buClr>
                <a:schemeClr val="accent2"/>
              </a:buClr>
              <a:buSzPct val="100000"/>
            </a:pPr>
            <a:endParaRPr lang="en-GB" sz="1600" b="1" dirty="0" smtClean="0"/>
          </a:p>
          <a:p>
            <a:pPr marL="285750" indent="-285750">
              <a:lnSpc>
                <a:spcPct val="200000"/>
              </a:lnSpc>
              <a:spcBef>
                <a:spcPts val="1200"/>
              </a:spcBef>
              <a:spcAft>
                <a:spcPts val="600"/>
              </a:spcAft>
              <a:buClr>
                <a:schemeClr val="accent2"/>
              </a:buClr>
              <a:buSzPct val="100000"/>
              <a:buFont typeface="Arial" pitchFamily="34" charset="0"/>
              <a:buChar char="►"/>
            </a:pPr>
            <a:endParaRPr lang="en-GB" sz="1600" b="1" dirty="0" smtClean="0"/>
          </a:p>
        </p:txBody>
      </p:sp>
    </p:spTree>
    <p:extLst>
      <p:ext uri="{BB962C8B-B14F-4D97-AF65-F5344CB8AC3E}">
        <p14:creationId xmlns:p14="http://schemas.microsoft.com/office/powerpoint/2010/main" val="728598702"/>
      </p:ext>
    </p:extLst>
  </p:cSld>
  <p:clrMapOvr>
    <a:masterClrMapping/>
  </p:clrMapOvr>
  <p:transition>
    <p:push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Q &amp; A Sessions   </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914400" y="20574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sp>
        <p:nvSpPr>
          <p:cNvPr id="10" name="Rectangle 9"/>
          <p:cNvSpPr/>
          <p:nvPr/>
        </p:nvSpPr>
        <p:spPr>
          <a:xfrm>
            <a:off x="0" y="1544052"/>
            <a:ext cx="9144000" cy="1308050"/>
          </a:xfrm>
          <a:prstGeom prst="rect">
            <a:avLst/>
          </a:prstGeom>
        </p:spPr>
        <p:txBody>
          <a:bodyPr wrap="square">
            <a:spAutoFit/>
          </a:bodyPr>
          <a:lstStyle/>
          <a:p>
            <a:pPr>
              <a:lnSpc>
                <a:spcPct val="200000"/>
              </a:lnSpc>
              <a:spcBef>
                <a:spcPts val="1200"/>
              </a:spcBef>
              <a:spcAft>
                <a:spcPts val="600"/>
              </a:spcAft>
              <a:buClr>
                <a:schemeClr val="accent2"/>
              </a:buClr>
              <a:buSzPct val="100000"/>
            </a:pPr>
            <a:endParaRPr lang="en-GB" sz="1600" b="1" dirty="0" smtClean="0"/>
          </a:p>
          <a:p>
            <a:pPr marL="285750" indent="-285750">
              <a:lnSpc>
                <a:spcPct val="200000"/>
              </a:lnSpc>
              <a:spcBef>
                <a:spcPts val="1200"/>
              </a:spcBef>
              <a:spcAft>
                <a:spcPts val="600"/>
              </a:spcAft>
              <a:buClr>
                <a:schemeClr val="accent2"/>
              </a:buClr>
              <a:buSzPct val="100000"/>
              <a:buFont typeface="Arial" pitchFamily="34" charset="0"/>
              <a:buChar char="►"/>
            </a:pPr>
            <a:endParaRPr lang="en-GB" sz="1600" b="1" dirty="0" smtClean="0"/>
          </a:p>
        </p:txBody>
      </p:sp>
      <p:sp>
        <p:nvSpPr>
          <p:cNvPr id="3" name="Rectangle 2"/>
          <p:cNvSpPr/>
          <p:nvPr/>
        </p:nvSpPr>
        <p:spPr>
          <a:xfrm>
            <a:off x="0" y="1651591"/>
            <a:ext cx="9144000" cy="5709255"/>
          </a:xfrm>
          <a:prstGeom prst="rect">
            <a:avLst/>
          </a:prstGeom>
        </p:spPr>
        <p:txBody>
          <a:bodyPr wrap="square">
            <a:spAutoFit/>
          </a:bodyPr>
          <a:lstStyle/>
          <a:p>
            <a:pPr marL="285750" indent="-285750">
              <a:lnSpc>
                <a:spcPct val="200000"/>
              </a:lnSpc>
              <a:spcBef>
                <a:spcPts val="1200"/>
              </a:spcBef>
              <a:spcAft>
                <a:spcPts val="600"/>
              </a:spcAft>
              <a:buClr>
                <a:schemeClr val="accent2"/>
              </a:buClr>
              <a:buSzPct val="100000"/>
              <a:buFont typeface="Wingdings" panose="05000000000000000000" pitchFamily="2" charset="2"/>
              <a:buChar char="q"/>
            </a:pPr>
            <a:r>
              <a:rPr lang="en-GB" sz="3200" b="1" dirty="0" smtClean="0"/>
              <a:t>CPA - ROBERT RIITHO </a:t>
            </a:r>
          </a:p>
          <a:p>
            <a:pPr marL="285750" indent="-285750">
              <a:lnSpc>
                <a:spcPct val="200000"/>
              </a:lnSpc>
              <a:spcBef>
                <a:spcPts val="1200"/>
              </a:spcBef>
              <a:spcAft>
                <a:spcPts val="600"/>
              </a:spcAft>
              <a:buClr>
                <a:schemeClr val="accent2"/>
              </a:buClr>
              <a:buSzPct val="100000"/>
              <a:buFont typeface="Wingdings" panose="05000000000000000000" pitchFamily="2" charset="2"/>
              <a:buChar char="q"/>
            </a:pPr>
            <a:r>
              <a:rPr lang="en-GB" sz="3200" b="1" dirty="0" smtClean="0"/>
              <a:t>ERNST &amp; YOUNG </a:t>
            </a:r>
            <a:endParaRPr lang="en-US" sz="3200" dirty="0" smtClean="0"/>
          </a:p>
          <a:p>
            <a:pPr marL="285750" indent="-285750">
              <a:lnSpc>
                <a:spcPct val="200000"/>
              </a:lnSpc>
              <a:spcBef>
                <a:spcPts val="1200"/>
              </a:spcBef>
              <a:spcAft>
                <a:spcPts val="600"/>
              </a:spcAft>
              <a:buClr>
                <a:schemeClr val="accent2"/>
              </a:buClr>
              <a:buSzPct val="100000"/>
              <a:buFont typeface="Wingdings" panose="05000000000000000000" pitchFamily="2" charset="2"/>
              <a:buChar char="q"/>
            </a:pPr>
            <a:r>
              <a:rPr lang="en-US" sz="3200" dirty="0" smtClean="0">
                <a:hlinkClick r:id="rId4"/>
              </a:rPr>
              <a:t>Email: robert.riitho@ke.ey.com</a:t>
            </a:r>
            <a:endParaRPr lang="en-US" sz="3200" dirty="0" smtClean="0"/>
          </a:p>
          <a:p>
            <a:pPr marL="285750" indent="-285750">
              <a:lnSpc>
                <a:spcPct val="200000"/>
              </a:lnSpc>
              <a:spcBef>
                <a:spcPts val="1200"/>
              </a:spcBef>
              <a:spcAft>
                <a:spcPts val="600"/>
              </a:spcAft>
              <a:buClr>
                <a:schemeClr val="accent2"/>
              </a:buClr>
              <a:buSzPct val="100000"/>
              <a:buFont typeface="Wingdings" panose="05000000000000000000" pitchFamily="2" charset="2"/>
              <a:buChar char="q"/>
            </a:pPr>
            <a:r>
              <a:rPr lang="en-US" sz="3200" dirty="0" smtClean="0"/>
              <a:t>Telephone Contacts: 0731-027925</a:t>
            </a:r>
            <a:br>
              <a:rPr lang="en-US" sz="3200" dirty="0" smtClean="0"/>
            </a:br>
            <a:endParaRPr lang="en-GB" sz="3200" dirty="0"/>
          </a:p>
        </p:txBody>
      </p:sp>
    </p:spTree>
    <p:extLst>
      <p:ext uri="{BB962C8B-B14F-4D97-AF65-F5344CB8AC3E}">
        <p14:creationId xmlns:p14="http://schemas.microsoft.com/office/powerpoint/2010/main" val="913042908"/>
      </p:ext>
    </p:extLst>
  </p:cSld>
  <p:clrMapOvr>
    <a:masterClrMapping/>
  </p:clrMapOvr>
  <p:transition>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Taxation of Cooperatives </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5152180"/>
          </a:xfrm>
          <a:prstGeom prst="rect">
            <a:avLst/>
          </a:prstGeom>
        </p:spPr>
        <p:txBody>
          <a:bodyPr wrap="square">
            <a:spAutoFit/>
          </a:bodyPr>
          <a:lstStyle/>
          <a:p>
            <a:pPr marL="342900" indent="-342900" algn="just">
              <a:buFont typeface="Wingdings" panose="05000000000000000000" pitchFamily="2" charset="2"/>
              <a:buChar char="q"/>
            </a:pPr>
            <a:r>
              <a:rPr lang="en-GB" sz="2400" dirty="0" smtClean="0">
                <a:latin typeface="EYInterstate" panose="02000503020000020004" pitchFamily="2" charset="0"/>
              </a:rPr>
              <a:t>Section 19A does not apply to cooperatives ;</a:t>
            </a:r>
          </a:p>
          <a:p>
            <a:pPr marL="1414463" indent="-342900" algn="just">
              <a:buFont typeface="Arial" panose="020B0604020202020204" pitchFamily="34" charset="0"/>
              <a:buChar char="•"/>
            </a:pPr>
            <a:r>
              <a:rPr lang="en-GB" sz="2400" dirty="0" smtClean="0">
                <a:latin typeface="EYInterstate" panose="02000503020000020004" pitchFamily="2" charset="0"/>
              </a:rPr>
              <a:t> which has been exempted from all the provisions of the Co-operative Societies Act, Cap. 490.</a:t>
            </a:r>
          </a:p>
          <a:p>
            <a:pPr marL="1414463" indent="-342900" algn="just">
              <a:buFont typeface="Arial" panose="020B0604020202020204" pitchFamily="34" charset="0"/>
              <a:buChar char="•"/>
            </a:pPr>
            <a:endParaRPr lang="en-GB" sz="2400" dirty="0" smtClean="0">
              <a:latin typeface="EYInterstate" panose="02000503020000020004" pitchFamily="2" charset="0"/>
            </a:endParaRPr>
          </a:p>
          <a:p>
            <a:pPr marL="1414463" indent="-342900" algn="just">
              <a:buFont typeface="Arial" panose="020B0604020202020204" pitchFamily="34" charset="0"/>
              <a:buChar char="•"/>
            </a:pPr>
            <a:r>
              <a:rPr lang="en-GB" sz="2400" dirty="0" smtClean="0">
                <a:latin typeface="EYInterstate" panose="02000503020000020004" pitchFamily="2" charset="0"/>
              </a:rPr>
              <a:t>Deemed by</a:t>
            </a:r>
            <a:r>
              <a:rPr lang="en-GB" sz="2400" dirty="0" smtClean="0">
                <a:solidFill>
                  <a:srgbClr val="FFC000"/>
                </a:solidFill>
                <a:latin typeface="EYInterstate" panose="02000503020000020004" pitchFamily="2" charset="0"/>
              </a:rPr>
              <a:t> Commissioner in his opinion, </a:t>
            </a:r>
            <a:r>
              <a:rPr lang="en-GB" sz="2400" dirty="0" smtClean="0">
                <a:latin typeface="EYInterstate" panose="02000503020000020004" pitchFamily="2" charset="0"/>
              </a:rPr>
              <a:t>to be a body carrying on a business for its own profit.</a:t>
            </a:r>
          </a:p>
          <a:p>
            <a:pPr marL="1414463" indent="-342900" algn="just">
              <a:buFont typeface="Arial" panose="020B0604020202020204" pitchFamily="34" charset="0"/>
              <a:buChar char="•"/>
            </a:pPr>
            <a:endParaRPr lang="en-GB" sz="2400" dirty="0" smtClean="0">
              <a:solidFill>
                <a:srgbClr val="FFC000"/>
              </a:solidFill>
              <a:latin typeface="EYInterstate" panose="02000503020000020004" pitchFamily="2" charset="0"/>
            </a:endParaRPr>
          </a:p>
          <a:p>
            <a:pPr marL="1414463" indent="-342900" algn="just">
              <a:buFont typeface="Arial" panose="020B0604020202020204" pitchFamily="34" charset="0"/>
              <a:buChar char="•"/>
            </a:pPr>
            <a:r>
              <a:rPr lang="en-GB" sz="2400" dirty="0" smtClean="0">
                <a:latin typeface="EYInterstate" panose="02000503020000020004" pitchFamily="2" charset="0"/>
              </a:rPr>
              <a:t>A cooperative registered under the Companies Act –  For Example New KCC</a:t>
            </a:r>
          </a:p>
          <a:p>
            <a:pPr marL="342900" indent="-342900" defTabSz="785813">
              <a:lnSpc>
                <a:spcPct val="150000"/>
              </a:lnSpc>
              <a:spcBef>
                <a:spcPct val="20000"/>
              </a:spcBef>
              <a:buClr>
                <a:srgbClr val="FFE600"/>
              </a:buClr>
              <a:buSzPct val="70000"/>
              <a:buFont typeface="Wingdings" panose="05000000000000000000" pitchFamily="2" charset="2"/>
              <a:buChar char="q"/>
              <a:tabLst>
                <a:tab pos="1828800" algn="l"/>
              </a:tabLst>
              <a:defRPr/>
            </a:pPr>
            <a:r>
              <a:rPr lang="en-US" altLang="en-US" sz="2400" dirty="0" smtClean="0"/>
              <a:t>These will be taxed as normal business</a:t>
            </a:r>
          </a:p>
          <a:p>
            <a:pPr defTabSz="785813">
              <a:spcBef>
                <a:spcPct val="20000"/>
              </a:spcBef>
              <a:buClr>
                <a:srgbClr val="FFE600"/>
              </a:buClr>
              <a:buSzPct val="70000"/>
              <a:tabLst>
                <a:tab pos="1828800" algn="l"/>
              </a:tabLst>
              <a:defRPr/>
            </a:pPr>
            <a:endParaRPr lang="en-US" altLang="en-US" sz="2000" dirty="0" smtClean="0"/>
          </a:p>
        </p:txBody>
      </p:sp>
    </p:spTree>
    <p:extLst>
      <p:ext uri="{BB962C8B-B14F-4D97-AF65-F5344CB8AC3E}">
        <p14:creationId xmlns:p14="http://schemas.microsoft.com/office/powerpoint/2010/main" val="226830203"/>
      </p:ext>
    </p:extLst>
  </p:cSld>
  <p:clrMapOvr>
    <a:masterClrMapping/>
  </p:clrMapOvr>
  <p:transition>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Income Chargeable to Tax</a:t>
            </a:r>
            <a:r>
              <a:rPr lang="en-US" dirty="0">
                <a:solidFill>
                  <a:srgbClr val="CC9900"/>
                </a:solidFill>
                <a:latin typeface="Goudy Old Style" panose="02020502050305020303" pitchFamily="18" charset="0"/>
              </a:rPr>
              <a:t> Sec 3(1) and 3(2) </a:t>
            </a:r>
            <a:r>
              <a:rPr lang="en-US" dirty="0" smtClean="0">
                <a:solidFill>
                  <a:srgbClr val="CC9900"/>
                </a:solidFill>
                <a:latin typeface="Goudy Old Style" panose="02020502050305020303" pitchFamily="18" charset="0"/>
              </a:rPr>
              <a:t>of ITA</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Content Placeholder 4"/>
          <p:cNvGraphicFramePr>
            <a:graphicFrameLocks/>
          </p:cNvGraphicFramePr>
          <p:nvPr>
            <p:extLst>
              <p:ext uri="{D42A27DB-BD31-4B8C-83A1-F6EECF244321}">
                <p14:modId xmlns:p14="http://schemas.microsoft.com/office/powerpoint/2010/main" val="1864299547"/>
              </p:ext>
            </p:extLst>
          </p:nvPr>
        </p:nvGraphicFramePr>
        <p:xfrm>
          <a:off x="12032" y="1551502"/>
          <a:ext cx="8468711" cy="48551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2449200"/>
      </p:ext>
    </p:extLst>
  </p:cSld>
  <p:clrMapOvr>
    <a:masterClrMapping/>
  </p:clrMapOvr>
  <p:transition>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Taxation of Normal Business</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pic>
        <p:nvPicPr>
          <p:cNvPr id="8" name="Picture 7"/>
          <p:cNvPicPr>
            <a:picLocks noChangeAspect="1"/>
          </p:cNvPicPr>
          <p:nvPr/>
        </p:nvPicPr>
        <p:blipFill>
          <a:blip r:embed="rId4"/>
          <a:stretch>
            <a:fillRect/>
          </a:stretch>
        </p:blipFill>
        <p:spPr>
          <a:xfrm>
            <a:off x="506581" y="4419600"/>
            <a:ext cx="8130837" cy="1600200"/>
          </a:xfrm>
          <a:prstGeom prst="rect">
            <a:avLst/>
          </a:prstGeom>
        </p:spPr>
      </p:pic>
      <p:sp>
        <p:nvSpPr>
          <p:cNvPr id="3" name="Rectangle 2"/>
          <p:cNvSpPr/>
          <p:nvPr/>
        </p:nvSpPr>
        <p:spPr>
          <a:xfrm>
            <a:off x="152400" y="1963561"/>
            <a:ext cx="7924800" cy="2308324"/>
          </a:xfrm>
          <a:prstGeom prst="rect">
            <a:avLst/>
          </a:prstGeom>
        </p:spPr>
        <p:txBody>
          <a:bodyPr wrap="square">
            <a:spAutoFit/>
          </a:bodyPr>
          <a:lstStyle/>
          <a:p>
            <a:pPr marL="285750" indent="-285750" algn="just">
              <a:buFont typeface="Wingdings" panose="05000000000000000000" pitchFamily="2" charset="2"/>
              <a:buChar char="q"/>
            </a:pPr>
            <a:r>
              <a:rPr lang="en-US" dirty="0" smtClean="0"/>
              <a:t>Adjusting the accounting profit with non-allowable expense and deducting allowable expenses</a:t>
            </a:r>
          </a:p>
          <a:p>
            <a:pPr marL="285750" indent="-285750" algn="just">
              <a:buFont typeface="Wingdings" panose="05000000000000000000" pitchFamily="2" charset="2"/>
              <a:buChar char="q"/>
            </a:pPr>
            <a:endParaRPr lang="en-GB" dirty="0" smtClean="0"/>
          </a:p>
          <a:p>
            <a:pPr marL="285750" indent="-285750" algn="just">
              <a:buFont typeface="Wingdings" panose="05000000000000000000" pitchFamily="2" charset="2"/>
              <a:buChar char="q"/>
            </a:pPr>
            <a:r>
              <a:rPr lang="en-US" dirty="0" smtClean="0"/>
              <a:t>Allowable expenses (deductible) are covered under </a:t>
            </a:r>
            <a:r>
              <a:rPr lang="en-US" dirty="0"/>
              <a:t>Section 15 of the Income Tax Act : Expenses incurred in furtherance of Business.</a:t>
            </a:r>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r>
              <a:rPr lang="en-US" dirty="0"/>
              <a:t>Non – allowable expenses are covered under Section 16 of the Income Tax Act : Expenses not incurred in furtherance of business</a:t>
            </a:r>
          </a:p>
        </p:txBody>
      </p:sp>
    </p:spTree>
    <p:extLst>
      <p:ext uri="{BB962C8B-B14F-4D97-AF65-F5344CB8AC3E}">
        <p14:creationId xmlns:p14="http://schemas.microsoft.com/office/powerpoint/2010/main" val="2709266252"/>
      </p:ext>
    </p:extLst>
  </p:cSld>
  <p:clrMapOvr>
    <a:masterClrMapping/>
  </p:clrMapOvr>
  <p:transition>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Income Tax Act-  Non-Allowable Expenses (Sec. 16)</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sp>
        <p:nvSpPr>
          <p:cNvPr id="3" name="Rectangle 2"/>
          <p:cNvSpPr/>
          <p:nvPr/>
        </p:nvSpPr>
        <p:spPr>
          <a:xfrm>
            <a:off x="152400" y="1963561"/>
            <a:ext cx="7924800" cy="4801314"/>
          </a:xfrm>
          <a:prstGeom prst="rect">
            <a:avLst/>
          </a:prstGeom>
        </p:spPr>
        <p:txBody>
          <a:bodyPr wrap="square">
            <a:spAutoFit/>
          </a:bodyPr>
          <a:lstStyle/>
          <a:p>
            <a:pPr marL="285750" indent="-285750" algn="just">
              <a:buFont typeface="Wingdings" panose="05000000000000000000" pitchFamily="2" charset="2"/>
              <a:buChar char="q"/>
            </a:pPr>
            <a:r>
              <a:rPr lang="en-US" dirty="0" smtClean="0"/>
              <a:t>Expenses not incurred in furtherance of Business</a:t>
            </a:r>
          </a:p>
          <a:p>
            <a:pPr algn="just"/>
            <a:endParaRPr lang="en-US" dirty="0" smtClean="0"/>
          </a:p>
          <a:p>
            <a:pPr marL="285750" indent="-285750" algn="just">
              <a:buFont typeface="Wingdings" panose="05000000000000000000" pitchFamily="2" charset="2"/>
              <a:buChar char="q"/>
            </a:pPr>
            <a:r>
              <a:rPr lang="en-US" dirty="0"/>
              <a:t> </a:t>
            </a:r>
            <a:r>
              <a:rPr lang="en-US" dirty="0" smtClean="0"/>
              <a:t>Payment of taxes, penalties, fines</a:t>
            </a:r>
          </a:p>
          <a:p>
            <a:pPr algn="just"/>
            <a:endParaRPr lang="en-US" dirty="0" smtClean="0"/>
          </a:p>
          <a:p>
            <a:pPr marL="285750" indent="-285750" algn="just">
              <a:buFont typeface="Wingdings" panose="05000000000000000000" pitchFamily="2" charset="2"/>
              <a:buChar char="q"/>
            </a:pPr>
            <a:r>
              <a:rPr lang="en-US" dirty="0" smtClean="0"/>
              <a:t>Expenses of personal nature, for self, family, domestic</a:t>
            </a:r>
          </a:p>
          <a:p>
            <a:pPr algn="just"/>
            <a:endParaRPr lang="en-US" dirty="0" smtClean="0"/>
          </a:p>
          <a:p>
            <a:pPr marL="285750" indent="-285750" algn="just">
              <a:buFont typeface="Wingdings" panose="05000000000000000000" pitchFamily="2" charset="2"/>
              <a:buChar char="q"/>
            </a:pPr>
            <a:r>
              <a:rPr lang="en-US" dirty="0" smtClean="0"/>
              <a:t>Expenditure recoverable from insurance contracts</a:t>
            </a:r>
          </a:p>
          <a:p>
            <a:pPr algn="just"/>
            <a:endParaRPr lang="en-US" dirty="0" smtClean="0"/>
          </a:p>
          <a:p>
            <a:pPr marL="285750" indent="-285750" algn="just">
              <a:buFont typeface="Wingdings" panose="05000000000000000000" pitchFamily="2" charset="2"/>
              <a:buChar char="q"/>
            </a:pPr>
            <a:r>
              <a:rPr lang="en-US" dirty="0" smtClean="0"/>
              <a:t>Contribution to a registered pension scheme in excess of </a:t>
            </a:r>
            <a:r>
              <a:rPr lang="en-US" dirty="0" err="1" smtClean="0"/>
              <a:t>Kshs</a:t>
            </a:r>
            <a:r>
              <a:rPr lang="en-US" dirty="0" smtClean="0"/>
              <a:t>. 20,000 per year.</a:t>
            </a:r>
          </a:p>
          <a:p>
            <a:pPr algn="just"/>
            <a:endParaRPr lang="en-US" dirty="0" smtClean="0"/>
          </a:p>
          <a:p>
            <a:pPr marL="285750" indent="-285750" algn="just">
              <a:buFont typeface="Wingdings" panose="05000000000000000000" pitchFamily="2" charset="2"/>
              <a:buChar char="q"/>
            </a:pPr>
            <a:r>
              <a:rPr lang="en-US" dirty="0" smtClean="0"/>
              <a:t>Expenditure of capital nature</a:t>
            </a:r>
          </a:p>
          <a:p>
            <a:pPr algn="just"/>
            <a:endParaRPr lang="en-US" dirty="0" smtClean="0"/>
          </a:p>
          <a:p>
            <a:pPr algn="just"/>
            <a:endParaRPr lang="en-US" dirty="0" smtClean="0"/>
          </a:p>
          <a:p>
            <a:pPr marL="285750" indent="-285750" algn="just">
              <a:buFont typeface="Wingdings" panose="05000000000000000000" pitchFamily="2" charset="2"/>
              <a:buChar char="q"/>
            </a:pPr>
            <a:endParaRPr lang="en-US" dirty="0" smtClean="0"/>
          </a:p>
          <a:p>
            <a:pPr marL="285750" indent="-285750" algn="just">
              <a:buFont typeface="Wingdings" panose="05000000000000000000" pitchFamily="2" charset="2"/>
              <a:buChar char="q"/>
            </a:pPr>
            <a:endParaRPr lang="en-US" dirty="0" smtClean="0"/>
          </a:p>
          <a:p>
            <a:pPr marL="285750" indent="-285750" algn="just">
              <a:buFont typeface="Wingdings" panose="05000000000000000000" pitchFamily="2" charset="2"/>
              <a:buChar char="q"/>
            </a:pPr>
            <a:endParaRPr lang="en-GB" dirty="0" smtClean="0"/>
          </a:p>
        </p:txBody>
      </p:sp>
    </p:spTree>
    <p:extLst>
      <p:ext uri="{BB962C8B-B14F-4D97-AF65-F5344CB8AC3E}">
        <p14:creationId xmlns:p14="http://schemas.microsoft.com/office/powerpoint/2010/main" val="223198072"/>
      </p:ext>
    </p:extLst>
  </p:cSld>
  <p:clrMapOvr>
    <a:masterClrMapping/>
  </p:clrMapOvr>
  <p:transition>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470025"/>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eaLnBrk="1" fontAlgn="auto" hangingPunct="1">
              <a:spcAft>
                <a:spcPts val="0"/>
              </a:spcAft>
              <a:defRPr/>
            </a:pPr>
            <a:r>
              <a:rPr lang="en-US" dirty="0" smtClean="0">
                <a:solidFill>
                  <a:srgbClr val="CC9900"/>
                </a:solidFill>
                <a:latin typeface="Goudy Old Style" panose="02020502050305020303" pitchFamily="18" charset="0"/>
              </a:rPr>
              <a:t>Income Tax Act-  Allowable Expenses (Sec. 15)</a:t>
            </a:r>
            <a:endParaRPr lang="en-US" dirty="0">
              <a:solidFill>
                <a:srgbClr val="CC9900"/>
              </a:solidFill>
              <a:latin typeface="Goudy Old Style" panose="02020502050305020303" pitchFamily="18" charset="0"/>
            </a:endParaRPr>
          </a:p>
        </p:txBody>
      </p:sp>
      <p:sp>
        <p:nvSpPr>
          <p:cNvPr id="4099" name="TextBox 5"/>
          <p:cNvSpPr txBox="1">
            <a:spLocks noChangeArrowheads="1"/>
          </p:cNvSpPr>
          <p:nvPr/>
        </p:nvSpPr>
        <p:spPr bwMode="auto">
          <a:xfrm>
            <a:off x="0" y="6488113"/>
            <a:ext cx="9144000" cy="369887"/>
          </a:xfrm>
          <a:prstGeom prst="rect">
            <a:avLst/>
          </a:prstGeom>
          <a:solidFill>
            <a:srgbClr val="DEA4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9" name="Straight Connector 8"/>
          <p:cNvCxnSpPr/>
          <p:nvPr/>
        </p:nvCxnSpPr>
        <p:spPr>
          <a:xfrm>
            <a:off x="0" y="1524000"/>
            <a:ext cx="6705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
            <a:ext cx="1981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200" y="1548063"/>
            <a:ext cx="8229600" cy="830997"/>
          </a:xfrm>
          <a:prstGeom prst="rect">
            <a:avLst/>
          </a:prstGeom>
        </p:spPr>
        <p:txBody>
          <a:bodyPr wrap="square">
            <a:spAutoFit/>
          </a:bodyPr>
          <a:lstStyle/>
          <a:p>
            <a:pPr defTabSz="785813">
              <a:spcBef>
                <a:spcPct val="20000"/>
              </a:spcBef>
              <a:buClr>
                <a:srgbClr val="FFE600"/>
              </a:buClr>
              <a:buSzPct val="70000"/>
              <a:tabLst>
                <a:tab pos="1828800" algn="l"/>
              </a:tabLst>
              <a:defRPr/>
            </a:pPr>
            <a:endParaRPr lang="en-US" altLang="en-US" sz="2400" dirty="0" smtClean="0"/>
          </a:p>
          <a:p>
            <a:pPr defTabSz="785813">
              <a:spcBef>
                <a:spcPct val="20000"/>
              </a:spcBef>
              <a:buClr>
                <a:srgbClr val="FFE600"/>
              </a:buClr>
              <a:buSzPct val="70000"/>
              <a:tabLst>
                <a:tab pos="1828800" algn="l"/>
              </a:tabLst>
              <a:defRPr/>
            </a:pPr>
            <a:endParaRPr lang="en-US" altLang="en-US" sz="2000" dirty="0" smtClean="0"/>
          </a:p>
        </p:txBody>
      </p:sp>
      <p:sp>
        <p:nvSpPr>
          <p:cNvPr id="3" name="Rectangle 2"/>
          <p:cNvSpPr/>
          <p:nvPr/>
        </p:nvSpPr>
        <p:spPr>
          <a:xfrm>
            <a:off x="152400" y="1963561"/>
            <a:ext cx="7924800" cy="5355312"/>
          </a:xfrm>
          <a:prstGeom prst="rect">
            <a:avLst/>
          </a:prstGeom>
        </p:spPr>
        <p:txBody>
          <a:bodyPr wrap="square">
            <a:spAutoFit/>
          </a:bodyPr>
          <a:lstStyle/>
          <a:p>
            <a:pPr marL="285750" indent="-285750" algn="just">
              <a:buFont typeface="Wingdings" panose="05000000000000000000" pitchFamily="2" charset="2"/>
              <a:buChar char="q"/>
            </a:pPr>
            <a:r>
              <a:rPr lang="en-US" dirty="0" smtClean="0"/>
              <a:t>Section 15  of Income Tax Act -  expenses incurred in furtherance of Business</a:t>
            </a:r>
          </a:p>
          <a:p>
            <a:pPr algn="just"/>
            <a:endParaRPr lang="en-US" dirty="0" smtClean="0"/>
          </a:p>
          <a:p>
            <a:pPr marL="285750" indent="-285750" algn="just">
              <a:buFont typeface="Wingdings" panose="05000000000000000000" pitchFamily="2" charset="2"/>
              <a:buChar char="q"/>
            </a:pPr>
            <a:r>
              <a:rPr lang="en-US" dirty="0" smtClean="0"/>
              <a:t> Bad Debts</a:t>
            </a:r>
          </a:p>
          <a:p>
            <a:pPr algn="just"/>
            <a:endParaRPr lang="en-US" dirty="0" smtClean="0"/>
          </a:p>
          <a:p>
            <a:pPr marL="285750" indent="-285750" algn="just">
              <a:buFont typeface="Wingdings" panose="05000000000000000000" pitchFamily="2" charset="2"/>
              <a:buChar char="q"/>
            </a:pPr>
            <a:r>
              <a:rPr lang="en-US" dirty="0" smtClean="0"/>
              <a:t>Cash donation to Charitable organization</a:t>
            </a:r>
          </a:p>
          <a:p>
            <a:pPr algn="just"/>
            <a:endParaRPr lang="en-US" dirty="0" smtClean="0"/>
          </a:p>
          <a:p>
            <a:pPr marL="285750" indent="-285750" algn="just">
              <a:buFont typeface="Wingdings" panose="05000000000000000000" pitchFamily="2" charset="2"/>
              <a:buChar char="q"/>
            </a:pPr>
            <a:r>
              <a:rPr lang="en-US" dirty="0" smtClean="0"/>
              <a:t>Expenditure of capital nature incurred with prior approval of cabinet secretary, on construction of a public school, hospital, road or similar infrastructure.</a:t>
            </a:r>
          </a:p>
          <a:p>
            <a:pPr algn="just"/>
            <a:endParaRPr lang="en-US" dirty="0" smtClean="0"/>
          </a:p>
          <a:p>
            <a:pPr marL="285750" indent="-285750" algn="just">
              <a:buFont typeface="Wingdings" panose="05000000000000000000" pitchFamily="2" charset="2"/>
              <a:buChar char="q"/>
            </a:pPr>
            <a:r>
              <a:rPr lang="en-US" dirty="0" smtClean="0"/>
              <a:t>Expenditure incurred in sponsoring sports, with prior approval of the cabinet secretary</a:t>
            </a:r>
          </a:p>
          <a:p>
            <a:pPr algn="just"/>
            <a:endParaRPr lang="en-US" dirty="0" smtClean="0"/>
          </a:p>
          <a:p>
            <a:pPr marL="285750" indent="-285750" algn="just">
              <a:buFont typeface="Wingdings" panose="05000000000000000000" pitchFamily="2" charset="2"/>
              <a:buChar char="q"/>
            </a:pPr>
            <a:r>
              <a:rPr lang="en-US" dirty="0" smtClean="0"/>
              <a:t>Clubs and Subscription paid by employer on behalf of an employee</a:t>
            </a:r>
          </a:p>
          <a:p>
            <a:pPr algn="just"/>
            <a:endParaRPr lang="en-US" dirty="0" smtClean="0"/>
          </a:p>
          <a:p>
            <a:pPr marL="285750" indent="-285750" algn="just">
              <a:buFont typeface="Wingdings" panose="05000000000000000000" pitchFamily="2" charset="2"/>
              <a:buChar char="q"/>
            </a:pPr>
            <a:endParaRPr lang="en-US" dirty="0" smtClean="0"/>
          </a:p>
          <a:p>
            <a:pPr marL="285750" indent="-285750" algn="just">
              <a:buFont typeface="Wingdings" panose="05000000000000000000" pitchFamily="2" charset="2"/>
              <a:buChar char="q"/>
            </a:pPr>
            <a:endParaRPr lang="en-US" dirty="0" smtClean="0"/>
          </a:p>
          <a:p>
            <a:pPr marL="285750" indent="-285750" algn="just">
              <a:buFont typeface="Wingdings" panose="05000000000000000000" pitchFamily="2" charset="2"/>
              <a:buChar char="q"/>
            </a:pPr>
            <a:endParaRPr lang="en-GB" dirty="0" smtClean="0"/>
          </a:p>
        </p:txBody>
      </p:sp>
    </p:spTree>
    <p:extLst>
      <p:ext uri="{BB962C8B-B14F-4D97-AF65-F5344CB8AC3E}">
        <p14:creationId xmlns:p14="http://schemas.microsoft.com/office/powerpoint/2010/main" val="1880998149"/>
      </p:ext>
    </p:extLst>
  </p:cSld>
  <p:clrMapOvr>
    <a:masterClrMapping/>
  </p:clrMapOvr>
  <p:transition>
    <p:push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4671</TotalTime>
  <Words>2901</Words>
  <Application>Microsoft Office PowerPoint</Application>
  <PresentationFormat>On-screen Show (4:3)</PresentationFormat>
  <Paragraphs>557</Paragraphs>
  <Slides>47</Slides>
  <Notes>47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PowerPoint Presentation</vt:lpstr>
      <vt:lpstr>Presentation outline</vt:lpstr>
      <vt:lpstr>Taxation Environment </vt:lpstr>
      <vt:lpstr>Taxation of Cooperatives</vt:lpstr>
      <vt:lpstr>Taxation of Cooperatives </vt:lpstr>
      <vt:lpstr>Income Chargeable to Tax Sec 3(1) and 3(2) of ITA</vt:lpstr>
      <vt:lpstr>Taxation of Normal Business</vt:lpstr>
      <vt:lpstr>Income Tax Act-  Non-Allowable Expenses (Sec. 16)</vt:lpstr>
      <vt:lpstr>Income Tax Act-  Allowable Expenses (Sec. 15)</vt:lpstr>
      <vt:lpstr>Taxation of Primary Cooperatives</vt:lpstr>
      <vt:lpstr>Taxation of Primary Cooperatives</vt:lpstr>
      <vt:lpstr>Taxation of Secondary Cooperatives</vt:lpstr>
      <vt:lpstr>Taxation of Secondary Cooperatives</vt:lpstr>
      <vt:lpstr>Taxation of Credit &amp; Savings Cooperative Societies (SACCOs)</vt:lpstr>
      <vt:lpstr>Taxation of SACCOs</vt:lpstr>
      <vt:lpstr>Specified Sources of Income (S.15(7)(e))</vt:lpstr>
      <vt:lpstr>Tax Rates</vt:lpstr>
      <vt:lpstr>Tax payments and Returns</vt:lpstr>
      <vt:lpstr>Instalment Taxes- Determination</vt:lpstr>
      <vt:lpstr>Late Payment and Filing</vt:lpstr>
      <vt:lpstr>Contentious Issues</vt:lpstr>
      <vt:lpstr>Contentious issues</vt:lpstr>
      <vt:lpstr>Excise Tax</vt:lpstr>
      <vt:lpstr>VAT</vt:lpstr>
      <vt:lpstr>Withholding Tax</vt:lpstr>
      <vt:lpstr>Withholding Tax on: </vt:lpstr>
      <vt:lpstr>Withholding tax rates</vt:lpstr>
      <vt:lpstr>Withholding tax  Double Tax Treaty Rates</vt:lpstr>
      <vt:lpstr>Tax Disputes &amp; Resolution</vt:lpstr>
      <vt:lpstr>Tax Disputes – Objections</vt:lpstr>
      <vt:lpstr>Tax Disputes – ADR</vt:lpstr>
      <vt:lpstr>Emerging Issues - Finance Bill</vt:lpstr>
      <vt:lpstr>Emerging Issues - Finance Bill</vt:lpstr>
      <vt:lpstr>Emerging Issues - Finance Bill</vt:lpstr>
      <vt:lpstr>Emerging Issues - Finance Bill</vt:lpstr>
      <vt:lpstr>Emerging Issues - Finance Bill</vt:lpstr>
      <vt:lpstr>Emerging Issues – Income Tax Bill, 2018</vt:lpstr>
      <vt:lpstr>Emerging Issues – Income Tax Bill 2018</vt:lpstr>
      <vt:lpstr>Emerging Issues – Income Tax Bill, 2018</vt:lpstr>
      <vt:lpstr>Emerging Issues – Income Tax Bill, 2018</vt:lpstr>
      <vt:lpstr>Emerging Issues – Income Tax Bill, 2018</vt:lpstr>
      <vt:lpstr>Emerging Issues – Income Tax Bill, 2018</vt:lpstr>
      <vt:lpstr>Emerging issues - Income Tax Bill, 2018</vt:lpstr>
      <vt:lpstr>Emerging Issues - Income Tax Bill, 2018</vt:lpstr>
      <vt:lpstr>Emerging Issues - Income Tax Bill, 2018</vt:lpstr>
      <vt:lpstr>Emerging issues - High Court Ruling – Tax Procedure Act  </vt:lpstr>
      <vt:lpstr>Q &amp; A Sessions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Elizabeth Muema</dc:creator>
  <cp:lastModifiedBy>Joy Wanyonyi</cp:lastModifiedBy>
  <cp:revision>240</cp:revision>
  <cp:lastPrinted>2018-07-02T15:46:56Z</cp:lastPrinted>
  <dcterms:created xsi:type="dcterms:W3CDTF">2010-06-16T10:48:40Z</dcterms:created>
  <dcterms:modified xsi:type="dcterms:W3CDTF">2018-07-04T08:27:34Z</dcterms:modified>
</cp:coreProperties>
</file>